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Poppins"/>
      <p:regular r:id="rId64"/>
      <p:bold r:id="rId65"/>
      <p:italic r:id="rId66"/>
      <p:boldItalic r:id="rId67"/>
    </p:embeddedFont>
    <p:embeddedFont>
      <p:font typeface="Poppins Light"/>
      <p:regular r:id="rId68"/>
      <p:bold r:id="rId69"/>
      <p:italic r:id="rId70"/>
      <p:boldItalic r:id="rId71"/>
    </p:embeddedFont>
    <p:embeddedFont>
      <p:font typeface="Pacifico"/>
      <p:regular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098736-20AB-49DF-A851-8DE3767B7644}">
  <a:tblStyle styleId="{24098736-20AB-49DF-A851-8DE3767B7644}" styleName="Table_0">
    <a:wholeTbl>
      <a:tcTxStyle>
        <a:font>
          <a:latin typeface="Arial"/>
          <a:ea typeface="Arial"/>
          <a:cs typeface="Arial"/>
        </a:font>
        <a:schemeClr val="tx1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Pacifico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oppinsLight-boldItalic.fntdata"/><Relationship Id="rId70" Type="http://schemas.openxmlformats.org/officeDocument/2006/relationships/font" Target="fonts/PoppinsLigh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Poppins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Poppins-italic.fntdata"/><Relationship Id="rId21" Type="http://schemas.openxmlformats.org/officeDocument/2006/relationships/slide" Target="slides/slide16.xml"/><Relationship Id="rId65" Type="http://schemas.openxmlformats.org/officeDocument/2006/relationships/font" Target="fonts/Poppins-bold.fntdata"/><Relationship Id="rId24" Type="http://schemas.openxmlformats.org/officeDocument/2006/relationships/slide" Target="slides/slide19.xml"/><Relationship Id="rId68" Type="http://schemas.openxmlformats.org/officeDocument/2006/relationships/font" Target="fonts/PoppinsLight-regular.fntdata"/><Relationship Id="rId23" Type="http://schemas.openxmlformats.org/officeDocument/2006/relationships/slide" Target="slides/slide18.xml"/><Relationship Id="rId67" Type="http://schemas.openxmlformats.org/officeDocument/2006/relationships/font" Target="fonts/Poppins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oppins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0" i="0" lang="en-GB" sz="1100" u="none" cap="none" strike="noStrike"/>
              <a:t>See you there to be said in different languages.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rPr b="0" i="0" lang="en-GB" sz="1000" u="none" cap="none" strike="noStrike"/>
              <a:t>Note: Policy team (Titi asking for 5 mins for the </a:t>
            </a:r>
            <a:r>
              <a:rPr b="0" i="0" lang="en-GB" sz="1000" u="none" cap="none" strike="noStrike">
                <a:solidFill>
                  <a:schemeClr val="dk1"/>
                </a:solidFill>
              </a:rPr>
              <a:t>Minister of Information &amp; Culture Lai Mohammed to speak)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</a:rPr>
              <a:t>Kunle - Isoken, Joke, play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1">
  <p:cSld name="Presentation Title 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ockup_cloud_platform_icon_horizontal.png" id="51" name="Google Shape;51;p13"/>
          <p:cNvPicPr preferRelativeResize="0"/>
          <p:nvPr/>
        </p:nvPicPr>
        <p:blipFill rotWithShape="1">
          <a:blip r:embed="rId2">
            <a:alphaModFix/>
          </a:blip>
          <a:srcRect b="10" l="0" r="-12119" t="-10"/>
          <a:stretch/>
        </p:blipFill>
        <p:spPr>
          <a:xfrm>
            <a:off x="372947" y="4322049"/>
            <a:ext cx="2030700" cy="1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258371" y="1197326"/>
            <a:ext cx="80460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258371" y="2259453"/>
            <a:ext cx="79785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4" name="Google Shape;54;p13"/>
          <p:cNvGrpSpPr/>
          <p:nvPr/>
        </p:nvGrpSpPr>
        <p:grpSpPr>
          <a:xfrm>
            <a:off x="364683" y="-5"/>
            <a:ext cx="1986925" cy="86699"/>
            <a:chOff x="364669" y="4969989"/>
            <a:chExt cx="996902" cy="43500"/>
          </a:xfrm>
        </p:grpSpPr>
        <p:sp>
          <p:nvSpPr>
            <p:cNvPr id="55" name="Google Shape;55;p13"/>
            <p:cNvSpPr/>
            <p:nvPr/>
          </p:nvSpPr>
          <p:spPr>
            <a:xfrm>
              <a:off x="364669" y="4969989"/>
              <a:ext cx="249299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613870" y="4969989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863071" y="4969989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112271" y="4969989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Quote Blue">
  <p:cSld name="Callout Quote Blue">
    <p:bg>
      <p:bgPr>
        <a:solidFill>
          <a:schemeClr val="accen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79383" y="2247305"/>
            <a:ext cx="82350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/>
        </p:nvSpPr>
        <p:spPr>
          <a:xfrm>
            <a:off x="6801960" y="4936551"/>
            <a:ext cx="15801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"/>
              <a:buFont typeface="Roboto"/>
              <a:buNone/>
            </a:pPr>
            <a:r>
              <a:rPr b="0" i="0" lang="en-GB" sz="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4648200" y="4936551"/>
            <a:ext cx="10230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"/>
              <a:buFont typeface="Roboto"/>
              <a:buNone/>
            </a:pPr>
            <a:r>
              <a:rPr b="0" i="0" lang="en-GB" sz="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8382000" y="4936551"/>
            <a:ext cx="4005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"/>
              <a:buFont typeface="Roboto"/>
              <a:buNone/>
            </a:pPr>
            <a:fld id="{00000000-1234-1234-1234-123412341234}" type="slidenum">
              <a:rPr b="0" i="0" lang="en-GB" sz="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/>
          </a:p>
        </p:txBody>
      </p:sp>
      <p:pic>
        <p:nvPicPr>
          <p:cNvPr descr="logo_lockup_cloud_platform_icon_vertical_white_lockup_cloud_platform_icon_vertical copy.png" id="64" name="Google Shape;64;p14"/>
          <p:cNvPicPr preferRelativeResize="0"/>
          <p:nvPr/>
        </p:nvPicPr>
        <p:blipFill rotWithShape="1">
          <a:blip r:embed="rId2">
            <a:alphaModFix/>
          </a:blip>
          <a:srcRect b="0" l="128" r="129" t="0"/>
          <a:stretch/>
        </p:blipFill>
        <p:spPr>
          <a:xfrm>
            <a:off x="364068" y="4915750"/>
            <a:ext cx="129600" cy="1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Type 2 Column">
  <p:cSld name="Basic Type 2 Colum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64685" y="407792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73062" y="1330325"/>
            <a:ext cx="41226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64615" y="4629150"/>
            <a:ext cx="828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648198" y="1330325"/>
            <a:ext cx="41412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Gray">
  <p:cSld name="Section Divider Gray">
    <p:bg>
      <p:bgPr>
        <a:solidFill>
          <a:srgbClr val="33333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61653" y="1880582"/>
            <a:ext cx="62445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361653" y="2603904"/>
            <a:ext cx="46371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3" name="Google Shape;73;p16"/>
          <p:cNvGrpSpPr/>
          <p:nvPr/>
        </p:nvGrpSpPr>
        <p:grpSpPr>
          <a:xfrm>
            <a:off x="364683" y="-5"/>
            <a:ext cx="1986846" cy="86700"/>
            <a:chOff x="364683" y="-5"/>
            <a:chExt cx="1986846" cy="86700"/>
          </a:xfrm>
        </p:grpSpPr>
        <p:sp>
          <p:nvSpPr>
            <p:cNvPr id="74" name="Google Shape;74;p16"/>
            <p:cNvSpPr/>
            <p:nvPr/>
          </p:nvSpPr>
          <p:spPr>
            <a:xfrm>
              <a:off x="364683" y="-5"/>
              <a:ext cx="496800" cy="867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861365" y="-5"/>
              <a:ext cx="496800" cy="867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1358047" y="-5"/>
              <a:ext cx="496800" cy="867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1854729" y="-5"/>
              <a:ext cx="496800" cy="867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">
  <p:cSld name="Big Statem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72960" y="2258684"/>
            <a:ext cx="8374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con.png" id="80" name="Google Shape;80;p17"/>
          <p:cNvPicPr preferRelativeResize="0"/>
          <p:nvPr/>
        </p:nvPicPr>
        <p:blipFill rotWithShape="1">
          <a:blip r:embed="rId2">
            <a:alphaModFix/>
          </a:blip>
          <a:srcRect b="503" l="0" r="0" t="514"/>
          <a:stretch/>
        </p:blipFill>
        <p:spPr>
          <a:xfrm>
            <a:off x="4419600" y="4272616"/>
            <a:ext cx="304800" cy="2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ple Light Slide">
  <p:cSld name="Sample Light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409824" y="358525"/>
            <a:ext cx="819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3">
  <p:cSld name="Title slide 2 3">
    <p:bg>
      <p:bgPr>
        <a:solidFill>
          <a:srgbClr val="F3F3F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5_w.png" id="85" name="Google Shape;85;p20"/>
          <p:cNvPicPr preferRelativeResize="0"/>
          <p:nvPr/>
        </p:nvPicPr>
        <p:blipFill rotWithShape="1">
          <a:blip r:embed="rId2">
            <a:alphaModFix amt="41000"/>
          </a:blip>
          <a:srcRect b="0" l="0" r="10" t="0"/>
          <a:stretch/>
        </p:blipFill>
        <p:spPr>
          <a:xfrm>
            <a:off x="8848261" y="109449"/>
            <a:ext cx="178099" cy="2196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526833" y="2753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800"/>
              <a:buFont typeface="Roboto"/>
              <a:buNone/>
              <a:defRPr b="0" i="0" sz="8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5_w.png" id="88" name="Google Shape;88;p2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8848261" y="109449"/>
            <a:ext cx="178099" cy="2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8362088" y="4365260"/>
            <a:ext cx="1132399" cy="20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l-logo.png" id="90" name="Google Shape;9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8597114" y="3499563"/>
            <a:ext cx="662350" cy="2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526833" y="2753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oboto"/>
              <a:buNone/>
              <a:def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8724973" y="3003637"/>
            <a:ext cx="406624" cy="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solidFill>
          <a:srgbClr val="F3F3F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Relationship Id="rId4" Type="http://schemas.openxmlformats.org/officeDocument/2006/relationships/image" Target="../media/image38.jpg"/><Relationship Id="rId9" Type="http://schemas.openxmlformats.org/officeDocument/2006/relationships/image" Target="../media/image39.jpg"/><Relationship Id="rId5" Type="http://schemas.openxmlformats.org/officeDocument/2006/relationships/image" Target="../media/image36.jpg"/><Relationship Id="rId6" Type="http://schemas.openxmlformats.org/officeDocument/2006/relationships/image" Target="../media/image31.jpg"/><Relationship Id="rId7" Type="http://schemas.openxmlformats.org/officeDocument/2006/relationships/image" Target="../media/image34.jpg"/><Relationship Id="rId8" Type="http://schemas.openxmlformats.org/officeDocument/2006/relationships/image" Target="../media/image4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jpg"/><Relationship Id="rId4" Type="http://schemas.openxmlformats.org/officeDocument/2006/relationships/image" Target="../media/image65.png"/><Relationship Id="rId5" Type="http://schemas.openxmlformats.org/officeDocument/2006/relationships/image" Target="../media/image8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jpg"/><Relationship Id="rId4" Type="http://schemas.openxmlformats.org/officeDocument/2006/relationships/image" Target="../media/image66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Relationship Id="rId7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1.png"/><Relationship Id="rId4" Type="http://schemas.openxmlformats.org/officeDocument/2006/relationships/image" Target="../media/image6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5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jpg"/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jpg"/><Relationship Id="rId4" Type="http://schemas.openxmlformats.org/officeDocument/2006/relationships/image" Target="../media/image71.jpg"/><Relationship Id="rId9" Type="http://schemas.openxmlformats.org/officeDocument/2006/relationships/image" Target="../media/image86.png"/><Relationship Id="rId5" Type="http://schemas.openxmlformats.org/officeDocument/2006/relationships/image" Target="../media/image83.jpg"/><Relationship Id="rId6" Type="http://schemas.openxmlformats.org/officeDocument/2006/relationships/image" Target="../media/image80.png"/><Relationship Id="rId7" Type="http://schemas.openxmlformats.org/officeDocument/2006/relationships/image" Target="../media/image72.png"/><Relationship Id="rId8" Type="http://schemas.openxmlformats.org/officeDocument/2006/relationships/image" Target="../media/image8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82.jpg"/><Relationship Id="rId7" Type="http://schemas.openxmlformats.org/officeDocument/2006/relationships/image" Target="../media/image90.png"/><Relationship Id="rId8" Type="http://schemas.openxmlformats.org/officeDocument/2006/relationships/image" Target="../media/image9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7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5.jpg"/><Relationship Id="rId4" Type="http://schemas.openxmlformats.org/officeDocument/2006/relationships/image" Target="../media/image85.png"/><Relationship Id="rId5" Type="http://schemas.openxmlformats.org/officeDocument/2006/relationships/image" Target="../media/image99.png"/><Relationship Id="rId6" Type="http://schemas.openxmlformats.org/officeDocument/2006/relationships/image" Target="../media/image106.png"/><Relationship Id="rId7" Type="http://schemas.openxmlformats.org/officeDocument/2006/relationships/image" Target="../media/image103.png"/><Relationship Id="rId8" Type="http://schemas.openxmlformats.org/officeDocument/2006/relationships/image" Target="../media/image9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Relationship Id="rId9" Type="http://schemas.openxmlformats.org/officeDocument/2006/relationships/image" Target="../media/image96.jpg"/><Relationship Id="rId5" Type="http://schemas.openxmlformats.org/officeDocument/2006/relationships/image" Target="../media/image100.png"/><Relationship Id="rId6" Type="http://schemas.openxmlformats.org/officeDocument/2006/relationships/image" Target="../media/image104.png"/><Relationship Id="rId7" Type="http://schemas.openxmlformats.org/officeDocument/2006/relationships/image" Target="../media/image102.png"/><Relationship Id="rId8" Type="http://schemas.openxmlformats.org/officeDocument/2006/relationships/image" Target="../media/image9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-nigeria-doodle-2014.jpg"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5550" y="601725"/>
            <a:ext cx="5918449" cy="21611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 txBox="1"/>
          <p:nvPr/>
        </p:nvSpPr>
        <p:spPr>
          <a:xfrm>
            <a:off x="4646350" y="2762850"/>
            <a:ext cx="3977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Poppins Light"/>
              <a:buNone/>
            </a:pPr>
            <a:r>
              <a:rPr b="0" i="0" lang="en-GB" sz="36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REAL NAIJA</a:t>
            </a:r>
            <a:endParaRPr/>
          </a:p>
        </p:txBody>
      </p:sp>
      <p:sp>
        <p:nvSpPr>
          <p:cNvPr id="100" name="Google Shape;100;p23"/>
          <p:cNvSpPr txBox="1"/>
          <p:nvPr/>
        </p:nvSpPr>
        <p:spPr>
          <a:xfrm>
            <a:off x="4646350" y="3345000"/>
            <a:ext cx="43362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No Surprises Event plan for the Nigerian cultural immersion event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/>
        </p:nvSpPr>
        <p:spPr>
          <a:xfrm>
            <a:off x="315500" y="1147250"/>
            <a:ext cx="85089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Theme: “Tales by Moonlight” - a storytelling approach to flow through all the activities.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Overall event look and feel to be modelled after a rustic Nigerian garden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Space to be divided in three areas:</a:t>
            </a:r>
            <a:endParaRPr/>
          </a:p>
          <a:p>
            <a:pPr indent="-3238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○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welcome area - for the welcome area photos against the media wall</a:t>
            </a:r>
            <a:endParaRPr/>
          </a:p>
          <a:p>
            <a:pPr indent="-3238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○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visual art gallery &amp; exhibitions area - where Nigerian art, photography, sculptures and paintings and fabric-making demos will be on display</a:t>
            </a:r>
            <a:endParaRPr/>
          </a:p>
          <a:p>
            <a:pPr indent="-3238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○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entertainment area - where announcement, theatre performance, fashion display and music performances will take place. Planned layout is a lounge setup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Primary color theme for the main event area for performances - wood, iron, greenery and white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230850" y="4889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Overall setup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dder Thingy.jpg" id="169" name="Google Shape;169;p33"/>
          <p:cNvPicPr preferRelativeResize="0"/>
          <p:nvPr/>
        </p:nvPicPr>
        <p:blipFill rotWithShape="1">
          <a:blip r:embed="rId3">
            <a:alphaModFix/>
          </a:blip>
          <a:srcRect b="9379" l="0" r="0" t="0"/>
          <a:stretch/>
        </p:blipFill>
        <p:spPr>
          <a:xfrm>
            <a:off x="3741273" y="593300"/>
            <a:ext cx="3255178" cy="191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 rotWithShape="1">
          <a:blip r:embed="rId4">
            <a:alphaModFix/>
          </a:blip>
          <a:srcRect b="49979" l="0" r="0" t="0"/>
          <a:stretch/>
        </p:blipFill>
        <p:spPr>
          <a:xfrm>
            <a:off x="699325" y="605277"/>
            <a:ext cx="2881230" cy="21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3"/>
          <p:cNvPicPr preferRelativeResize="0"/>
          <p:nvPr/>
        </p:nvPicPr>
        <p:blipFill rotWithShape="1">
          <a:blip r:embed="rId5">
            <a:alphaModFix/>
          </a:blip>
          <a:srcRect b="5015" l="0" r="0" t="6188"/>
          <a:stretch/>
        </p:blipFill>
        <p:spPr>
          <a:xfrm>
            <a:off x="699325" y="2818647"/>
            <a:ext cx="2881231" cy="2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 rotWithShape="1">
          <a:blip r:embed="rId6">
            <a:alphaModFix/>
          </a:blip>
          <a:srcRect b="11213" l="0" r="0" t="0"/>
          <a:stretch/>
        </p:blipFill>
        <p:spPr>
          <a:xfrm>
            <a:off x="7089028" y="605277"/>
            <a:ext cx="1472697" cy="191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 rotWithShape="1">
          <a:blip r:embed="rId7">
            <a:alphaModFix/>
          </a:blip>
          <a:srcRect b="10584" l="0" r="0" t="13044"/>
          <a:stretch/>
        </p:blipFill>
        <p:spPr>
          <a:xfrm>
            <a:off x="3741273" y="2602839"/>
            <a:ext cx="4820451" cy="238825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626625" y="117000"/>
            <a:ext cx="7935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None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Overall event inspiration - look and feel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/>
        </p:nvSpPr>
        <p:spPr>
          <a:xfrm>
            <a:off x="313575" y="2279100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Layout and Design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/>
        </p:nvSpPr>
        <p:spPr>
          <a:xfrm>
            <a:off x="216750" y="2715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Spatial Layout</a:t>
            </a:r>
            <a:endParaRPr/>
          </a:p>
        </p:txBody>
      </p:sp>
      <p:pic>
        <p:nvPicPr>
          <p:cNvPr descr="Floorplan.png" id="185" name="Google Shape;185;p35"/>
          <p:cNvPicPr preferRelativeResize="0"/>
          <p:nvPr/>
        </p:nvPicPr>
        <p:blipFill rotWithShape="1">
          <a:blip r:embed="rId3">
            <a:alphaModFix/>
          </a:blip>
          <a:srcRect b="21886" l="5274" r="61944" t="14601"/>
          <a:stretch/>
        </p:blipFill>
        <p:spPr>
          <a:xfrm>
            <a:off x="649824" y="1003900"/>
            <a:ext cx="3594896" cy="35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5"/>
          <p:cNvPicPr preferRelativeResize="0"/>
          <p:nvPr/>
        </p:nvPicPr>
        <p:blipFill rotWithShape="1">
          <a:blip r:embed="rId4">
            <a:alphaModFix/>
          </a:blip>
          <a:srcRect b="0" l="10461" r="3649" t="11668"/>
          <a:stretch/>
        </p:blipFill>
        <p:spPr>
          <a:xfrm>
            <a:off x="4525049" y="1003900"/>
            <a:ext cx="3594901" cy="356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/>
        </p:nvSpPr>
        <p:spPr>
          <a:xfrm>
            <a:off x="216750" y="2715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Welcome Experience</a:t>
            </a:r>
            <a:endParaRPr/>
          </a:p>
        </p:txBody>
      </p:sp>
      <p:sp>
        <p:nvSpPr>
          <p:cNvPr id="192" name="Google Shape;192;p36"/>
          <p:cNvSpPr txBox="1"/>
          <p:nvPr/>
        </p:nvSpPr>
        <p:spPr>
          <a:xfrm>
            <a:off x="216750" y="1489760"/>
            <a:ext cx="4352700" cy="236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Char char="●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Walkway entrance will be the guests’ first engagement with the Google brand at the event.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Char char="●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Current design for backdrop incorporating Google brand.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Char char="●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Photography of guests upon arrival against the backdrop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Char char="●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GEMs to direct guests to the visual art area for cocktails and finger foods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3" name="Google Shape;193;p36"/>
          <p:cNvGrpSpPr/>
          <p:nvPr/>
        </p:nvGrpSpPr>
        <p:grpSpPr>
          <a:xfrm>
            <a:off x="4681919" y="1681133"/>
            <a:ext cx="4135240" cy="1977677"/>
            <a:chOff x="5185064" y="963335"/>
            <a:chExt cx="3780964" cy="2150116"/>
          </a:xfrm>
        </p:grpSpPr>
        <p:pic>
          <p:nvPicPr>
            <p:cNvPr id="194" name="Google Shape;194;p36"/>
            <p:cNvPicPr preferRelativeResize="0"/>
            <p:nvPr/>
          </p:nvPicPr>
          <p:blipFill rotWithShape="1">
            <a:blip r:embed="rId3">
              <a:alphaModFix/>
            </a:blip>
            <a:srcRect b="28386" l="0" r="0" t="0"/>
            <a:stretch/>
          </p:blipFill>
          <p:spPr>
            <a:xfrm>
              <a:off x="5185064" y="963335"/>
              <a:ext cx="3780964" cy="2150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36"/>
            <p:cNvSpPr txBox="1"/>
            <p:nvPr/>
          </p:nvSpPr>
          <p:spPr>
            <a:xfrm>
              <a:off x="5755375" y="1814775"/>
              <a:ext cx="10230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400"/>
                <a:buFont typeface="Pacifico"/>
                <a:buNone/>
              </a:pPr>
              <a:r>
                <a:rPr b="0" i="0" lang="en-GB" sz="1400" u="none" cap="none" strike="noStrike">
                  <a:solidFill>
                    <a:srgbClr val="38761D"/>
                  </a:solidFill>
                  <a:latin typeface="Pacifico"/>
                  <a:ea typeface="Pacifico"/>
                  <a:cs typeface="Pacifico"/>
                  <a:sym typeface="Pacifico"/>
                </a:rPr>
                <a:t>#WeWearCulture</a:t>
              </a:r>
              <a:endParaRPr/>
            </a:p>
          </p:txBody>
        </p:sp>
        <p:sp>
          <p:nvSpPr>
            <p:cNvPr id="196" name="Google Shape;196;p36"/>
            <p:cNvSpPr txBox="1"/>
            <p:nvPr/>
          </p:nvSpPr>
          <p:spPr>
            <a:xfrm>
              <a:off x="6882925" y="966530"/>
              <a:ext cx="11766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FF0000"/>
                  </a:solidFill>
                  <a:latin typeface="Pacifico"/>
                  <a:ea typeface="Pacifico"/>
                  <a:cs typeface="Pacifico"/>
                  <a:sym typeface="Pacifico"/>
                </a:rPr>
                <a:t>Great day to be Nigerian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0000"/>
                </a:solidFill>
                <a:latin typeface="Pacifico"/>
                <a:ea typeface="Pacifico"/>
                <a:cs typeface="Pacifico"/>
                <a:sym typeface="Pacifico"/>
              </a:endParaRPr>
            </a:p>
          </p:txBody>
        </p:sp>
        <p:sp>
          <p:nvSpPr>
            <p:cNvPr id="197" name="Google Shape;197;p36"/>
            <p:cNvSpPr txBox="1"/>
            <p:nvPr/>
          </p:nvSpPr>
          <p:spPr>
            <a:xfrm>
              <a:off x="7625100" y="1921980"/>
              <a:ext cx="11766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55CC"/>
                </a:buClr>
                <a:buSzPts val="1400"/>
                <a:buFont typeface="Pacifico"/>
                <a:buNone/>
              </a:pPr>
              <a:r>
                <a:rPr b="0" i="0" lang="en-GB" sz="1400" u="none" cap="none" strike="noStrike">
                  <a:solidFill>
                    <a:srgbClr val="1155CC"/>
                  </a:solidFill>
                  <a:latin typeface="Pacifico"/>
                  <a:ea typeface="Pacifico"/>
                  <a:cs typeface="Pacifico"/>
                  <a:sym typeface="Pacifico"/>
                </a:rPr>
                <a:t>I’m here for the jollof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WELCOME AREA</a:t>
            </a:r>
            <a:endParaRPr/>
          </a:p>
        </p:txBody>
      </p:sp>
      <p:pic>
        <p:nvPicPr>
          <p:cNvPr descr="WELCOME 2.jpg" id="203" name="Google Shape;2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50125"/>
            <a:ext cx="8839203" cy="3095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/>
        </p:nvSpPr>
        <p:spPr>
          <a:xfrm>
            <a:off x="3733825" y="835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Google logo in rust texture welded into wooden boards</a:t>
            </a:r>
            <a:endParaRPr/>
          </a:p>
        </p:txBody>
      </p:sp>
      <p:cxnSp>
        <p:nvCxnSpPr>
          <p:cNvPr id="205" name="Google Shape;205;p37"/>
          <p:cNvCxnSpPr>
            <a:endCxn id="204" idx="2"/>
          </p:cNvCxnSpPr>
          <p:nvPr/>
        </p:nvCxnSpPr>
        <p:spPr>
          <a:xfrm rot="10800000">
            <a:off x="5048575" y="610600"/>
            <a:ext cx="29100" cy="16104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206" name="Google Shape;206;p37"/>
          <p:cNvSpPr txBox="1"/>
          <p:nvPr/>
        </p:nvSpPr>
        <p:spPr>
          <a:xfrm>
            <a:off x="836475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Existing wall for G4N event</a:t>
            </a:r>
            <a:endParaRPr/>
          </a:p>
        </p:txBody>
      </p:sp>
      <p:cxnSp>
        <p:nvCxnSpPr>
          <p:cNvPr id="207" name="Google Shape;207;p37"/>
          <p:cNvCxnSpPr/>
          <p:nvPr/>
        </p:nvCxnSpPr>
        <p:spPr>
          <a:xfrm flipH="1">
            <a:off x="2491125" y="3249225"/>
            <a:ext cx="237600" cy="13785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208" name="Google Shape;208;p37"/>
          <p:cNvSpPr txBox="1"/>
          <p:nvPr/>
        </p:nvSpPr>
        <p:spPr>
          <a:xfrm>
            <a:off x="5134100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Wooden board on both sides of google logo</a:t>
            </a:r>
            <a:endParaRPr/>
          </a:p>
        </p:txBody>
      </p:sp>
      <p:cxnSp>
        <p:nvCxnSpPr>
          <p:cNvPr id="209" name="Google Shape;209;p37"/>
          <p:cNvCxnSpPr/>
          <p:nvPr/>
        </p:nvCxnSpPr>
        <p:spPr>
          <a:xfrm>
            <a:off x="6455625" y="3230200"/>
            <a:ext cx="333000" cy="14928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/>
        </p:nvSpPr>
        <p:spPr>
          <a:xfrm>
            <a:off x="35550" y="1123100"/>
            <a:ext cx="90729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be set up like a museum gallery.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Artwork, sculptures and photography to be on display.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Headtie display - Mannequins to be adorned with various creative styles of Nigerian head gear (aka gele - head ties - and fila - men’s caps).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Black and white framed photos of masquerades and traditional hairstyles to be displayed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Live fashion gallery with 20 models adorned in rich Nigerian traditional outfits and 10 models high fashion statement pieces from commissioned designers.</a:t>
            </a: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230850" y="3923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Visual Art Museum - Setup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/>
        </p:nvSpPr>
        <p:spPr>
          <a:xfrm>
            <a:off x="286800" y="1100575"/>
            <a:ext cx="86262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Curator to be on standby to give brief history on the art pieces.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Live fashion models to engage and interact with guests, take photos with them and tell them a bit about what they’re wearing.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Waiters circling the gallery with trays of traditional cocktails and finger foods to be served to allow for easy interaction and networking. Refreshments to be replenished at each activity area.</a:t>
            </a:r>
            <a:endParaRPr/>
          </a:p>
          <a:p>
            <a:pPr indent="-3238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Poppins Light"/>
              <a:buChar char="●"/>
            </a:pPr>
            <a:r>
              <a:rPr b="0" i="0" lang="en-GB" sz="15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Vegetarian options to be made available.</a:t>
            </a:r>
            <a:endParaRPr/>
          </a:p>
        </p:txBody>
      </p:sp>
      <p:sp>
        <p:nvSpPr>
          <p:cNvPr id="221" name="Google Shape;221;p39"/>
          <p:cNvSpPr txBox="1"/>
          <p:nvPr/>
        </p:nvSpPr>
        <p:spPr>
          <a:xfrm>
            <a:off x="230850" y="4164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Visual Art Gallery - Activities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LE 4.jpg" id="226" name="Google Shape;226;p40"/>
          <p:cNvPicPr preferRelativeResize="0"/>
          <p:nvPr/>
        </p:nvPicPr>
        <p:blipFill rotWithShape="1">
          <a:blip r:embed="rId3">
            <a:alphaModFix/>
          </a:blip>
          <a:srcRect b="0" l="-830" r="829" t="0"/>
          <a:stretch/>
        </p:blipFill>
        <p:spPr>
          <a:xfrm>
            <a:off x="-55575" y="794567"/>
            <a:ext cx="9144001" cy="32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UPDATED FABRIC/GELE EXHIBITION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335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EA4335"/>
                </a:solidFill>
                <a:latin typeface="Poppins"/>
                <a:ea typeface="Poppins"/>
                <a:cs typeface="Poppins"/>
                <a:sym typeface="Poppins"/>
              </a:rPr>
              <a:t>View 1</a:t>
            </a:r>
            <a:endParaRPr/>
          </a:p>
        </p:txBody>
      </p:sp>
      <p:sp>
        <p:nvSpPr>
          <p:cNvPr id="228" name="Google Shape;228;p40"/>
          <p:cNvSpPr txBox="1"/>
          <p:nvPr/>
        </p:nvSpPr>
        <p:spPr>
          <a:xfrm>
            <a:off x="6458925" y="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Moveable walls with framed fabric of different types </a:t>
            </a:r>
            <a:endParaRPr/>
          </a:p>
        </p:txBody>
      </p:sp>
      <p:cxnSp>
        <p:nvCxnSpPr>
          <p:cNvPr id="229" name="Google Shape;229;p40"/>
          <p:cNvCxnSpPr/>
          <p:nvPr/>
        </p:nvCxnSpPr>
        <p:spPr>
          <a:xfrm flipH="1" rot="10800000">
            <a:off x="6769375" y="498500"/>
            <a:ext cx="119100" cy="7827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230" name="Google Shape;230;p40"/>
          <p:cNvSpPr txBox="1"/>
          <p:nvPr/>
        </p:nvSpPr>
        <p:spPr>
          <a:xfrm>
            <a:off x="4775300" y="4415800"/>
            <a:ext cx="2761200" cy="654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Pedestals for GFN to be re-used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gele display </a:t>
            </a:r>
            <a:endParaRPr/>
          </a:p>
        </p:txBody>
      </p:sp>
      <p:cxnSp>
        <p:nvCxnSpPr>
          <p:cNvPr id="231" name="Google Shape;231;p40"/>
          <p:cNvCxnSpPr>
            <a:stCxn id="226" idx="2"/>
          </p:cNvCxnSpPr>
          <p:nvPr/>
        </p:nvCxnSpPr>
        <p:spPr>
          <a:xfrm>
            <a:off x="4516426" y="3996981"/>
            <a:ext cx="268500" cy="4941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232" name="Google Shape;232;p40"/>
          <p:cNvSpPr txBox="1"/>
          <p:nvPr/>
        </p:nvSpPr>
        <p:spPr>
          <a:xfrm>
            <a:off x="2948850" y="4545554"/>
            <a:ext cx="13116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Gele and fila display</a:t>
            </a:r>
            <a:endParaRPr/>
          </a:p>
        </p:txBody>
      </p:sp>
      <p:cxnSp>
        <p:nvCxnSpPr>
          <p:cNvPr id="233" name="Google Shape;233;p40"/>
          <p:cNvCxnSpPr/>
          <p:nvPr/>
        </p:nvCxnSpPr>
        <p:spPr>
          <a:xfrm flipH="1">
            <a:off x="3579925" y="3059325"/>
            <a:ext cx="593400" cy="14790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234" name="Google Shape;234;p40"/>
          <p:cNvSpPr txBox="1"/>
          <p:nvPr/>
        </p:nvSpPr>
        <p:spPr>
          <a:xfrm>
            <a:off x="258650" y="4323550"/>
            <a:ext cx="2278200" cy="695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Live gele tying station with displayed fabric on re-used furniture</a:t>
            </a:r>
            <a:endParaRPr/>
          </a:p>
        </p:txBody>
      </p:sp>
      <p:cxnSp>
        <p:nvCxnSpPr>
          <p:cNvPr id="235" name="Google Shape;235;p40"/>
          <p:cNvCxnSpPr>
            <a:endCxn id="234" idx="0"/>
          </p:cNvCxnSpPr>
          <p:nvPr/>
        </p:nvCxnSpPr>
        <p:spPr>
          <a:xfrm flipH="1">
            <a:off x="1397750" y="2554750"/>
            <a:ext cx="1170000" cy="17688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236" name="Google Shape;236;p40"/>
          <p:cNvSpPr txBox="1"/>
          <p:nvPr/>
        </p:nvSpPr>
        <p:spPr>
          <a:xfrm>
            <a:off x="7680000" y="4415805"/>
            <a:ext cx="13116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Hairstyle cubes</a:t>
            </a:r>
            <a:endParaRPr/>
          </a:p>
        </p:txBody>
      </p:sp>
      <p:cxnSp>
        <p:nvCxnSpPr>
          <p:cNvPr id="237" name="Google Shape;237;p40"/>
          <p:cNvCxnSpPr>
            <a:endCxn id="236" idx="0"/>
          </p:cNvCxnSpPr>
          <p:nvPr/>
        </p:nvCxnSpPr>
        <p:spPr>
          <a:xfrm>
            <a:off x="7366800" y="2993505"/>
            <a:ext cx="969000" cy="14223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1"/>
          <p:cNvPicPr preferRelativeResize="0"/>
          <p:nvPr/>
        </p:nvPicPr>
        <p:blipFill rotWithShape="1">
          <a:blip r:embed="rId3">
            <a:alphaModFix/>
          </a:blip>
          <a:srcRect b="40198" l="0" r="0" t="0"/>
          <a:stretch/>
        </p:blipFill>
        <p:spPr>
          <a:xfrm>
            <a:off x="417975" y="1249825"/>
            <a:ext cx="5611200" cy="24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4">
            <a:alphaModFix/>
          </a:blip>
          <a:srcRect b="0" l="10556" r="13172" t="852"/>
          <a:stretch/>
        </p:blipFill>
        <p:spPr>
          <a:xfrm>
            <a:off x="6163603" y="810841"/>
            <a:ext cx="2408195" cy="409544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417975" y="617775"/>
            <a:ext cx="80733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06060"/>
                </a:solidFill>
                <a:latin typeface="Poppins Light"/>
                <a:ea typeface="Poppins Light"/>
                <a:cs typeface="Poppins Light"/>
                <a:sym typeface="Poppins Light"/>
              </a:rPr>
              <a:t>Adire and Aso Oke making demo inspiration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/>
        </p:nvSpPr>
        <p:spPr>
          <a:xfrm>
            <a:off x="223475" y="1266500"/>
            <a:ext cx="93105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Poppins Light"/>
                <a:ea typeface="Poppins Light"/>
                <a:cs typeface="Poppins Light"/>
                <a:sym typeface="Poppins Light"/>
              </a:rPr>
              <a:t>Event Details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Poppins Light"/>
                <a:ea typeface="Poppins Light"/>
                <a:cs typeface="Poppins Light"/>
                <a:sym typeface="Poppins Light"/>
              </a:rPr>
              <a:t>The Brief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Poppins Light"/>
                <a:ea typeface="Poppins Light"/>
                <a:cs typeface="Poppins Light"/>
                <a:sym typeface="Poppins Light"/>
              </a:rPr>
              <a:t>Our Understanding of Your Needs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Poppins Light"/>
                <a:ea typeface="Poppins Light"/>
                <a:cs typeface="Poppins Light"/>
                <a:sym typeface="Poppins Light"/>
              </a:rPr>
              <a:t>The Big Idea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Poppins Light"/>
                <a:ea typeface="Poppins Light"/>
                <a:cs typeface="Poppins Light"/>
                <a:sym typeface="Poppins Light"/>
              </a:rPr>
              <a:t>Appendices</a:t>
            </a:r>
            <a:endParaRPr/>
          </a:p>
        </p:txBody>
      </p:sp>
      <p:sp>
        <p:nvSpPr>
          <p:cNvPr id="106" name="Google Shape;106;p24"/>
          <p:cNvSpPr txBox="1"/>
          <p:nvPr/>
        </p:nvSpPr>
        <p:spPr>
          <a:xfrm>
            <a:off x="230850" y="489350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Table of Content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/>
        </p:nvSpPr>
        <p:spPr>
          <a:xfrm>
            <a:off x="160200" y="115000"/>
            <a:ext cx="3229200" cy="23292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Light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Local fabric display in fabric demo area</a:t>
            </a:r>
            <a:br>
              <a:rPr b="0" i="0" lang="en-GB" sz="18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b="0" i="0" lang="en-GB" sz="18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(Ankara, adire, aso oke)</a:t>
            </a:r>
            <a:br>
              <a:rPr b="0" i="0" lang="en-GB" sz="18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/>
          </a:p>
        </p:txBody>
      </p:sp>
      <p:grpSp>
        <p:nvGrpSpPr>
          <p:cNvPr id="250" name="Google Shape;250;p42"/>
          <p:cNvGrpSpPr/>
          <p:nvPr/>
        </p:nvGrpSpPr>
        <p:grpSpPr>
          <a:xfrm>
            <a:off x="162500" y="115000"/>
            <a:ext cx="8860601" cy="4916625"/>
            <a:chOff x="162500" y="115000"/>
            <a:chExt cx="8860601" cy="4916625"/>
          </a:xfrm>
        </p:grpSpPr>
        <p:pic>
          <p:nvPicPr>
            <p:cNvPr id="251" name="Google Shape;251;p42"/>
            <p:cNvPicPr preferRelativeResize="0"/>
            <p:nvPr/>
          </p:nvPicPr>
          <p:blipFill rotWithShape="1">
            <a:blip r:embed="rId3">
              <a:alphaModFix/>
            </a:blip>
            <a:srcRect b="49801" l="49919" r="0" t="0"/>
            <a:stretch/>
          </p:blipFill>
          <p:spPr>
            <a:xfrm>
              <a:off x="162500" y="2565175"/>
              <a:ext cx="3229200" cy="24273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2" name="Google Shape;252;p42"/>
            <p:cNvGrpSpPr/>
            <p:nvPr/>
          </p:nvGrpSpPr>
          <p:grpSpPr>
            <a:xfrm>
              <a:off x="3470550" y="115000"/>
              <a:ext cx="5552551" cy="4877474"/>
              <a:chOff x="3470550" y="115000"/>
              <a:chExt cx="5552551" cy="4877474"/>
            </a:xfrm>
          </p:grpSpPr>
          <p:pic>
            <p:nvPicPr>
              <p:cNvPr id="253" name="Google Shape;253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49634" t="0"/>
              <a:stretch/>
            </p:blipFill>
            <p:spPr>
              <a:xfrm>
                <a:off x="3470550" y="115000"/>
                <a:ext cx="3247500" cy="483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4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718050" y="152400"/>
                <a:ext cx="2273549" cy="232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42"/>
              <p:cNvPicPr preferRelativeResize="0"/>
              <p:nvPr/>
            </p:nvPicPr>
            <p:blipFill rotWithShape="1">
              <a:blip r:embed="rId5">
                <a:alphaModFix/>
              </a:blip>
              <a:srcRect b="0" l="19461" r="26238" t="0"/>
              <a:stretch/>
            </p:blipFill>
            <p:spPr>
              <a:xfrm>
                <a:off x="6708776" y="2598300"/>
                <a:ext cx="2314325" cy="23941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6" name="Google Shape;256;p42"/>
            <p:cNvPicPr preferRelativeResize="0"/>
            <p:nvPr/>
          </p:nvPicPr>
          <p:blipFill rotWithShape="1">
            <a:blip r:embed="rId6">
              <a:alphaModFix/>
            </a:blip>
            <a:srcRect b="14331" l="0" r="0" t="4963"/>
            <a:stretch/>
          </p:blipFill>
          <p:spPr>
            <a:xfrm>
              <a:off x="6707925" y="2540550"/>
              <a:ext cx="2315174" cy="2491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LE 2.jpg" id="262" name="Google Shape;26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0542"/>
            <a:ext cx="9144001" cy="32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/>
          <p:nvPr/>
        </p:nvSpPr>
        <p:spPr>
          <a:xfrm>
            <a:off x="201200" y="15240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UPDATED FABRIC/GELE EXHIBITION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335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EA4335"/>
                </a:solidFill>
                <a:latin typeface="Poppins"/>
                <a:ea typeface="Poppins"/>
                <a:cs typeface="Poppins"/>
                <a:sym typeface="Poppins"/>
              </a:rPr>
              <a:t>View 2</a:t>
            </a:r>
            <a:endParaRPr/>
          </a:p>
        </p:txBody>
      </p:sp>
      <p:sp>
        <p:nvSpPr>
          <p:cNvPr id="264" name="Google Shape;264;p43"/>
          <p:cNvSpPr txBox="1"/>
          <p:nvPr/>
        </p:nvSpPr>
        <p:spPr>
          <a:xfrm>
            <a:off x="5925500" y="4415800"/>
            <a:ext cx="3066000" cy="612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Photos of various hairstyles displayed on stacked wooden cubes</a:t>
            </a:r>
            <a:endParaRPr/>
          </a:p>
        </p:txBody>
      </p:sp>
      <p:cxnSp>
        <p:nvCxnSpPr>
          <p:cNvPr id="265" name="Google Shape;265;p43"/>
          <p:cNvCxnSpPr/>
          <p:nvPr/>
        </p:nvCxnSpPr>
        <p:spPr>
          <a:xfrm>
            <a:off x="5416800" y="3417300"/>
            <a:ext cx="612300" cy="10269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8-1-820x1024.jpg" id="270" name="Google Shape;270;p44"/>
          <p:cNvPicPr preferRelativeResize="0"/>
          <p:nvPr/>
        </p:nvPicPr>
        <p:blipFill rotWithShape="1">
          <a:blip r:embed="rId3">
            <a:alphaModFix/>
          </a:blip>
          <a:srcRect b="5338" l="0" r="0" t="0"/>
          <a:stretch/>
        </p:blipFill>
        <p:spPr>
          <a:xfrm>
            <a:off x="5136675" y="114925"/>
            <a:ext cx="1722499" cy="203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004700_f520.jpg" id="271" name="Google Shape;27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0675" y="68949"/>
            <a:ext cx="2080224" cy="2960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ekeGele1.jpg" id="272" name="Google Shape;27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4074" y="2203149"/>
            <a:ext cx="2330274" cy="1406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ekeGele2.jpg.jpg" id="273" name="Google Shape;273;p44"/>
          <p:cNvPicPr preferRelativeResize="0"/>
          <p:nvPr/>
        </p:nvPicPr>
        <p:blipFill rotWithShape="1">
          <a:blip r:embed="rId6">
            <a:alphaModFix/>
          </a:blip>
          <a:srcRect b="5338" l="0" r="0" t="0"/>
          <a:stretch/>
        </p:blipFill>
        <p:spPr>
          <a:xfrm>
            <a:off x="3472312" y="114925"/>
            <a:ext cx="1562850" cy="203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ion-Royalty-Gele-by-Abeke-Makeovers.jpg" id="274" name="Google Shape;274;p44"/>
          <p:cNvPicPr preferRelativeResize="0"/>
          <p:nvPr/>
        </p:nvPicPr>
        <p:blipFill rotWithShape="1">
          <a:blip r:embed="rId7">
            <a:alphaModFix/>
          </a:blip>
          <a:srcRect b="3900" l="0" r="0" t="0"/>
          <a:stretch/>
        </p:blipFill>
        <p:spPr>
          <a:xfrm>
            <a:off x="4825950" y="2203150"/>
            <a:ext cx="2080225" cy="2864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rn-how-to-tie-gele-video.jpg" id="275" name="Google Shape;27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02575" y="3177575"/>
            <a:ext cx="1993350" cy="1483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ying-gele_0004.jpg" id="276" name="Google Shape;276;p44"/>
          <p:cNvPicPr preferRelativeResize="0"/>
          <p:nvPr/>
        </p:nvPicPr>
        <p:blipFill rotWithShape="1">
          <a:blip r:embed="rId9">
            <a:alphaModFix/>
          </a:blip>
          <a:srcRect b="9713" l="0" r="0" t="0"/>
          <a:stretch/>
        </p:blipFill>
        <p:spPr>
          <a:xfrm>
            <a:off x="2444075" y="3661425"/>
            <a:ext cx="2330275" cy="14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4"/>
          <p:cNvSpPr txBox="1"/>
          <p:nvPr/>
        </p:nvSpPr>
        <p:spPr>
          <a:xfrm>
            <a:off x="201325" y="115000"/>
            <a:ext cx="1563000" cy="18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0606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78" name="Google Shape;278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64300" y="80399"/>
            <a:ext cx="1722499" cy="207061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 txBox="1"/>
          <p:nvPr/>
        </p:nvSpPr>
        <p:spPr>
          <a:xfrm>
            <a:off x="160200" y="115000"/>
            <a:ext cx="1604100" cy="20361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Gele tying (headtie demo)</a:t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 rotWithShape="1">
          <a:blip r:embed="rId11">
            <a:alphaModFix/>
          </a:blip>
          <a:srcRect b="0" l="35105" r="10693" t="0"/>
          <a:stretch/>
        </p:blipFill>
        <p:spPr>
          <a:xfrm>
            <a:off x="160200" y="2266578"/>
            <a:ext cx="2232276" cy="274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LE 3.jpg" id="285" name="Google Shape;28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8417"/>
            <a:ext cx="9144001" cy="32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5"/>
          <p:cNvSpPr txBox="1"/>
          <p:nvPr/>
        </p:nvSpPr>
        <p:spPr>
          <a:xfrm>
            <a:off x="201200" y="15240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CALL OUT: GELE DEMO STATION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335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EA4335"/>
                </a:solidFill>
                <a:latin typeface="Poppins"/>
                <a:ea typeface="Poppins"/>
                <a:cs typeface="Poppins"/>
                <a:sym typeface="Poppins"/>
              </a:rPr>
              <a:t>View 3</a:t>
            </a:r>
            <a:endParaRPr/>
          </a:p>
        </p:txBody>
      </p:sp>
      <p:sp>
        <p:nvSpPr>
          <p:cNvPr id="287" name="Google Shape;287;p45"/>
          <p:cNvSpPr txBox="1"/>
          <p:nvPr/>
        </p:nvSpPr>
        <p:spPr>
          <a:xfrm>
            <a:off x="5925500" y="4415800"/>
            <a:ext cx="3066000" cy="612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 - used furniture to be used for stacked fabric display</a:t>
            </a:r>
            <a:endParaRPr/>
          </a:p>
        </p:txBody>
      </p:sp>
      <p:cxnSp>
        <p:nvCxnSpPr>
          <p:cNvPr id="288" name="Google Shape;288;p45"/>
          <p:cNvCxnSpPr/>
          <p:nvPr/>
        </p:nvCxnSpPr>
        <p:spPr>
          <a:xfrm>
            <a:off x="5416800" y="3417300"/>
            <a:ext cx="612300" cy="10269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289" name="Google Shape;289;p45"/>
          <p:cNvSpPr txBox="1"/>
          <p:nvPr/>
        </p:nvSpPr>
        <p:spPr>
          <a:xfrm>
            <a:off x="2111925" y="4415800"/>
            <a:ext cx="3066000" cy="612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Wooden benches to seat visitors </a:t>
            </a:r>
            <a:endParaRPr/>
          </a:p>
        </p:txBody>
      </p:sp>
      <p:cxnSp>
        <p:nvCxnSpPr>
          <p:cNvPr id="290" name="Google Shape;290;p45"/>
          <p:cNvCxnSpPr/>
          <p:nvPr/>
        </p:nvCxnSpPr>
        <p:spPr>
          <a:xfrm flipH="1">
            <a:off x="3174825" y="3219475"/>
            <a:ext cx="169500" cy="12246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 DISPLAY.jpg" id="295" name="Google Shape;29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66175"/>
            <a:ext cx="8839203" cy="309566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UPDATED ART WORK DISPLAY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6421900" y="5245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Artwork to be hung on planned false wall </a:t>
            </a:r>
            <a:endParaRPr/>
          </a:p>
        </p:txBody>
      </p:sp>
      <p:cxnSp>
        <p:nvCxnSpPr>
          <p:cNvPr id="298" name="Google Shape;298;p46"/>
          <p:cNvCxnSpPr/>
          <p:nvPr/>
        </p:nvCxnSpPr>
        <p:spPr>
          <a:xfrm flipH="1" rot="10800000">
            <a:off x="6969675" y="1114825"/>
            <a:ext cx="144300" cy="6564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299" name="Google Shape;299;p46"/>
          <p:cNvSpPr txBox="1"/>
          <p:nvPr/>
        </p:nvSpPr>
        <p:spPr>
          <a:xfrm>
            <a:off x="2573700" y="412850"/>
            <a:ext cx="26295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Artist name to be displayed on false wall using self adhesive vinyl</a:t>
            </a:r>
            <a:endParaRPr/>
          </a:p>
        </p:txBody>
      </p:sp>
      <p:cxnSp>
        <p:nvCxnSpPr>
          <p:cNvPr id="300" name="Google Shape;300;p46"/>
          <p:cNvCxnSpPr/>
          <p:nvPr/>
        </p:nvCxnSpPr>
        <p:spPr>
          <a:xfrm rot="10800000">
            <a:off x="3454575" y="963850"/>
            <a:ext cx="249300" cy="7611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47"/>
          <p:cNvGrpSpPr/>
          <p:nvPr/>
        </p:nvGrpSpPr>
        <p:grpSpPr>
          <a:xfrm>
            <a:off x="402102" y="659382"/>
            <a:ext cx="8530288" cy="4353505"/>
            <a:chOff x="59575" y="206999"/>
            <a:chExt cx="9024850" cy="4729501"/>
          </a:xfrm>
        </p:grpSpPr>
        <p:pic>
          <p:nvPicPr>
            <p:cNvPr id="306" name="Google Shape;306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575" y="207000"/>
              <a:ext cx="6305999" cy="472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47"/>
            <p:cNvPicPr preferRelativeResize="0"/>
            <p:nvPr/>
          </p:nvPicPr>
          <p:blipFill rotWithShape="1">
            <a:blip r:embed="rId4">
              <a:alphaModFix/>
            </a:blip>
            <a:srcRect b="19709" l="0" r="0" t="0"/>
            <a:stretch/>
          </p:blipFill>
          <p:spPr>
            <a:xfrm>
              <a:off x="59575" y="207000"/>
              <a:ext cx="6305999" cy="283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7"/>
            <p:cNvPicPr preferRelativeResize="0"/>
            <p:nvPr/>
          </p:nvPicPr>
          <p:blipFill rotWithShape="1">
            <a:blip r:embed="rId5">
              <a:alphaModFix/>
            </a:blip>
            <a:srcRect b="22880" l="30900" r="21470" t="1154"/>
            <a:stretch/>
          </p:blipFill>
          <p:spPr>
            <a:xfrm>
              <a:off x="6421350" y="206999"/>
              <a:ext cx="2663075" cy="283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7"/>
            <p:cNvPicPr preferRelativeResize="0"/>
            <p:nvPr/>
          </p:nvPicPr>
          <p:blipFill rotWithShape="1">
            <a:blip r:embed="rId6">
              <a:alphaModFix/>
            </a:blip>
            <a:srcRect b="7756" l="0" r="0" t="0"/>
            <a:stretch/>
          </p:blipFill>
          <p:spPr>
            <a:xfrm>
              <a:off x="6421350" y="3094100"/>
              <a:ext cx="2663075" cy="184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47"/>
          <p:cNvSpPr txBox="1"/>
          <p:nvPr/>
        </p:nvSpPr>
        <p:spPr>
          <a:xfrm>
            <a:off x="370200" y="257975"/>
            <a:ext cx="840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06060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Overall gallery inspiration - Look &amp; feel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SCULPTURE  DISPLAY</a:t>
            </a:r>
            <a:endParaRPr/>
          </a:p>
        </p:txBody>
      </p:sp>
      <p:pic>
        <p:nvPicPr>
          <p:cNvPr descr="SCULPTURE.jpg" id="316" name="Google Shape;31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20400"/>
            <a:ext cx="8839199" cy="392578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8"/>
          <p:cNvSpPr txBox="1"/>
          <p:nvPr/>
        </p:nvSpPr>
        <p:spPr>
          <a:xfrm>
            <a:off x="1147875" y="445615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Sculptural display</a:t>
            </a:r>
            <a:endParaRPr/>
          </a:p>
        </p:txBody>
      </p:sp>
      <p:cxnSp>
        <p:nvCxnSpPr>
          <p:cNvPr id="318" name="Google Shape;318;p48"/>
          <p:cNvCxnSpPr>
            <a:endCxn id="317" idx="0"/>
          </p:cNvCxnSpPr>
          <p:nvPr/>
        </p:nvCxnSpPr>
        <p:spPr>
          <a:xfrm flipH="1">
            <a:off x="2462625" y="3569050"/>
            <a:ext cx="633900" cy="8871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ELS 1.jpg"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30650"/>
            <a:ext cx="8839203" cy="309566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/>
          <p:nvPr/>
        </p:nvSpPr>
        <p:spPr>
          <a:xfrm>
            <a:off x="61925" y="-5250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UPDATED FASHION DISPLAY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5421425" y="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wear culture structure to be re - used</a:t>
            </a:r>
            <a:endParaRPr/>
          </a:p>
        </p:txBody>
      </p:sp>
      <p:cxnSp>
        <p:nvCxnSpPr>
          <p:cNvPr id="326" name="Google Shape;326;p49"/>
          <p:cNvCxnSpPr>
            <a:endCxn id="325" idx="2"/>
          </p:cNvCxnSpPr>
          <p:nvPr/>
        </p:nvCxnSpPr>
        <p:spPr>
          <a:xfrm rot="10800000">
            <a:off x="6736175" y="527100"/>
            <a:ext cx="93600" cy="10041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327" name="Google Shape;327;p49"/>
          <p:cNvSpPr txBox="1"/>
          <p:nvPr/>
        </p:nvSpPr>
        <p:spPr>
          <a:xfrm>
            <a:off x="2587600" y="12415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Giorigo structure to be re - used</a:t>
            </a:r>
            <a:endParaRPr/>
          </a:p>
        </p:txBody>
      </p:sp>
      <p:cxnSp>
        <p:nvCxnSpPr>
          <p:cNvPr id="328" name="Google Shape;328;p49"/>
          <p:cNvCxnSpPr>
            <a:endCxn id="327" idx="2"/>
          </p:cNvCxnSpPr>
          <p:nvPr/>
        </p:nvCxnSpPr>
        <p:spPr>
          <a:xfrm rot="10800000">
            <a:off x="3902350" y="651250"/>
            <a:ext cx="93600" cy="10041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0"/>
          <p:cNvPicPr preferRelativeResize="0"/>
          <p:nvPr/>
        </p:nvPicPr>
        <p:blipFill rotWithShape="1">
          <a:blip r:embed="rId3">
            <a:alphaModFix/>
          </a:blip>
          <a:srcRect b="4616" l="0" r="0" t="26589"/>
          <a:stretch/>
        </p:blipFill>
        <p:spPr>
          <a:xfrm>
            <a:off x="3977750" y="2748675"/>
            <a:ext cx="4865624" cy="229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0"/>
          <p:cNvPicPr preferRelativeResize="0"/>
          <p:nvPr/>
        </p:nvPicPr>
        <p:blipFill rotWithShape="1">
          <a:blip r:embed="rId4">
            <a:alphaModFix/>
          </a:blip>
          <a:srcRect b="32695" l="0" r="0" t="0"/>
          <a:stretch/>
        </p:blipFill>
        <p:spPr>
          <a:xfrm>
            <a:off x="6268050" y="152400"/>
            <a:ext cx="2723550" cy="24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700525"/>
            <a:ext cx="3672949" cy="229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95609"/>
            <a:ext cx="3672950" cy="244418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152400" y="2262600"/>
            <a:ext cx="1567800" cy="27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Diseye Tantua</a:t>
            </a:r>
            <a:endParaRPr/>
          </a:p>
        </p:txBody>
      </p:sp>
      <p:sp>
        <p:nvSpPr>
          <p:cNvPr id="338" name="Google Shape;338;p50"/>
          <p:cNvSpPr txBox="1"/>
          <p:nvPr/>
        </p:nvSpPr>
        <p:spPr>
          <a:xfrm>
            <a:off x="3977750" y="4762050"/>
            <a:ext cx="1999500" cy="27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Omenka Gallery</a:t>
            </a:r>
            <a:endParaRPr/>
          </a:p>
        </p:txBody>
      </p:sp>
      <p:pic>
        <p:nvPicPr>
          <p:cNvPr id="339" name="Google Shape;339;p50"/>
          <p:cNvPicPr preferRelativeResize="0"/>
          <p:nvPr/>
        </p:nvPicPr>
        <p:blipFill rotWithShape="1">
          <a:blip r:embed="rId7">
            <a:alphaModFix/>
          </a:blip>
          <a:srcRect b="9652" l="0" r="0" t="5290"/>
          <a:stretch/>
        </p:blipFill>
        <p:spPr>
          <a:xfrm>
            <a:off x="3971837" y="152399"/>
            <a:ext cx="2149725" cy="244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 txBox="1"/>
          <p:nvPr/>
        </p:nvSpPr>
        <p:spPr>
          <a:xfrm>
            <a:off x="3983650" y="2319400"/>
            <a:ext cx="2126100" cy="27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Emmanuel Oyeleke</a:t>
            </a:r>
            <a:endParaRPr/>
          </a:p>
        </p:txBody>
      </p:sp>
      <p:sp>
        <p:nvSpPr>
          <p:cNvPr id="341" name="Google Shape;341;p50"/>
          <p:cNvSpPr txBox="1"/>
          <p:nvPr/>
        </p:nvSpPr>
        <p:spPr>
          <a:xfrm>
            <a:off x="6268075" y="2338800"/>
            <a:ext cx="1873200" cy="27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Gerald Chukwuma</a:t>
            </a:r>
            <a:endParaRPr/>
          </a:p>
        </p:txBody>
      </p:sp>
      <p:sp>
        <p:nvSpPr>
          <p:cNvPr id="342" name="Google Shape;342;p50"/>
          <p:cNvSpPr txBox="1"/>
          <p:nvPr/>
        </p:nvSpPr>
        <p:spPr>
          <a:xfrm>
            <a:off x="152400" y="4713900"/>
            <a:ext cx="1873200" cy="277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Polly Alakija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ENTERTAINMENT LOUNGE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335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EA4335"/>
                </a:solidFill>
                <a:latin typeface="Poppins"/>
                <a:ea typeface="Poppins"/>
                <a:cs typeface="Poppins"/>
                <a:sym typeface="Poppins"/>
              </a:rPr>
              <a:t>View 1</a:t>
            </a:r>
            <a:endParaRPr/>
          </a:p>
        </p:txBody>
      </p:sp>
      <p:pic>
        <p:nvPicPr>
          <p:cNvPr descr="view 07.jpg" id="348" name="Google Shape;34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20400"/>
            <a:ext cx="8839201" cy="388241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1"/>
          <p:cNvSpPr txBox="1"/>
          <p:nvPr/>
        </p:nvSpPr>
        <p:spPr>
          <a:xfrm>
            <a:off x="152400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Pallet furniture</a:t>
            </a:r>
            <a:endParaRPr/>
          </a:p>
        </p:txBody>
      </p:sp>
      <p:cxnSp>
        <p:nvCxnSpPr>
          <p:cNvPr id="350" name="Google Shape;350;p51"/>
          <p:cNvCxnSpPr/>
          <p:nvPr/>
        </p:nvCxnSpPr>
        <p:spPr>
          <a:xfrm flipH="1">
            <a:off x="1007025" y="4395600"/>
            <a:ext cx="55800" cy="2841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lg" w="lg" type="triangl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.jpg" id="111" name="Google Shape;11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0775" y="1456387"/>
            <a:ext cx="1408875" cy="140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ck-xxl.png" id="112" name="Google Shape;11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225" y="1590162"/>
            <a:ext cx="1141349" cy="114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-calendar-2015.png" id="113" name="Google Shape;11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775" y="1306137"/>
            <a:ext cx="1709375" cy="170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maps-512.png" id="114" name="Google Shape;11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6025" y="1456375"/>
            <a:ext cx="1408875" cy="14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/>
        </p:nvSpPr>
        <p:spPr>
          <a:xfrm>
            <a:off x="704725" y="2839975"/>
            <a:ext cx="1861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Tuesday, 25th July</a:t>
            </a:r>
            <a:endParaRPr/>
          </a:p>
        </p:txBody>
      </p:sp>
      <p:sp>
        <p:nvSpPr>
          <p:cNvPr id="116" name="Google Shape;116;p25"/>
          <p:cNvSpPr txBox="1"/>
          <p:nvPr/>
        </p:nvSpPr>
        <p:spPr>
          <a:xfrm>
            <a:off x="2987300" y="2839975"/>
            <a:ext cx="1141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6 - 10 pm</a:t>
            </a:r>
            <a:endParaRPr/>
          </a:p>
        </p:txBody>
      </p:sp>
      <p:sp>
        <p:nvSpPr>
          <p:cNvPr id="117" name="Google Shape;117;p25"/>
          <p:cNvSpPr txBox="1"/>
          <p:nvPr/>
        </p:nvSpPr>
        <p:spPr>
          <a:xfrm>
            <a:off x="4759650" y="2839975"/>
            <a:ext cx="2350799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Landmark Centre, Hall 2</a:t>
            </a:r>
            <a:endParaRPr/>
          </a:p>
        </p:txBody>
      </p:sp>
      <p:sp>
        <p:nvSpPr>
          <p:cNvPr id="118" name="Google Shape;118;p25"/>
          <p:cNvSpPr txBox="1"/>
          <p:nvPr/>
        </p:nvSpPr>
        <p:spPr>
          <a:xfrm>
            <a:off x="7497983" y="2839975"/>
            <a:ext cx="106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200 pax</a:t>
            </a:r>
            <a:endParaRPr/>
          </a:p>
        </p:txBody>
      </p:sp>
      <p:sp>
        <p:nvSpPr>
          <p:cNvPr id="119" name="Google Shape;119;p25"/>
          <p:cNvSpPr txBox="1"/>
          <p:nvPr/>
        </p:nvSpPr>
        <p:spPr>
          <a:xfrm>
            <a:off x="828700" y="413425"/>
            <a:ext cx="78600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Event Details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ew 07b.jpg" id="355" name="Google Shape;35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30550"/>
            <a:ext cx="8839201" cy="388241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2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ENTERTAINMENT LOUNGE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335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EA4335"/>
                </a:solidFill>
                <a:latin typeface="Poppins"/>
                <a:ea typeface="Poppins"/>
                <a:cs typeface="Poppins"/>
                <a:sym typeface="Poppins"/>
              </a:rPr>
              <a:t>View 2</a:t>
            </a:r>
            <a:endParaRPr/>
          </a:p>
        </p:txBody>
      </p:sp>
      <p:sp>
        <p:nvSpPr>
          <p:cNvPr id="357" name="Google Shape;357;p52"/>
          <p:cNvSpPr txBox="1"/>
          <p:nvPr/>
        </p:nvSpPr>
        <p:spPr>
          <a:xfrm>
            <a:off x="6362100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Cue breakers</a:t>
            </a:r>
            <a:endParaRPr/>
          </a:p>
        </p:txBody>
      </p:sp>
      <p:cxnSp>
        <p:nvCxnSpPr>
          <p:cNvPr id="358" name="Google Shape;358;p52"/>
          <p:cNvCxnSpPr/>
          <p:nvPr/>
        </p:nvCxnSpPr>
        <p:spPr>
          <a:xfrm flipH="1">
            <a:off x="7177350" y="4382475"/>
            <a:ext cx="39300" cy="3015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359" name="Google Shape;359;p52"/>
          <p:cNvSpPr txBox="1"/>
          <p:nvPr/>
        </p:nvSpPr>
        <p:spPr>
          <a:xfrm>
            <a:off x="1042975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Entry to entertainment lounge</a:t>
            </a:r>
            <a:endParaRPr/>
          </a:p>
        </p:txBody>
      </p:sp>
      <p:cxnSp>
        <p:nvCxnSpPr>
          <p:cNvPr id="360" name="Google Shape;360;p52"/>
          <p:cNvCxnSpPr>
            <a:endCxn id="359" idx="0"/>
          </p:cNvCxnSpPr>
          <p:nvPr/>
        </p:nvCxnSpPr>
        <p:spPr>
          <a:xfrm>
            <a:off x="2204425" y="3980700"/>
            <a:ext cx="153300" cy="6357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/>
        </p:nvSpPr>
        <p:spPr>
          <a:xfrm>
            <a:off x="282300" y="1367400"/>
            <a:ext cx="85794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 activities to take place on the stage being set up for all entertainment activities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 video mashup displaying the evolution of the old and the new to display on the two large LED screens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Silent footage of a variety of Nigerian movies during storytellers performance (Nollywood on stage and Nollywood on film)</a:t>
            </a:r>
            <a:endParaRPr/>
          </a:p>
        </p:txBody>
      </p:sp>
      <p:sp>
        <p:nvSpPr>
          <p:cNvPr id="366" name="Google Shape;366;p53"/>
          <p:cNvSpPr txBox="1"/>
          <p:nvPr/>
        </p:nvSpPr>
        <p:spPr>
          <a:xfrm>
            <a:off x="230850" y="4164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Nollywood - Setup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/>
        </p:nvSpPr>
        <p:spPr>
          <a:xfrm>
            <a:off x="301875" y="1123350"/>
            <a:ext cx="86112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a Tales by Moonlight forma, theatrical storytellers to sit on a wooden chair as they tell their stories, with a spotlight focused on them only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Lightning talk to be lightly scripted and tells the story of the evolution of Nollywood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Furniture to posses ankara themed throw pillows, woodwork and ottomans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short scene from a local popular stage play for strong cultural engagement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Public viewing of a recently released new Nollywood movie - Snippets from “Isoken” to be played on screen</a:t>
            </a:r>
            <a:endParaRPr/>
          </a:p>
        </p:txBody>
      </p:sp>
      <p:sp>
        <p:nvSpPr>
          <p:cNvPr id="372" name="Google Shape;372;p54"/>
          <p:cNvSpPr txBox="1"/>
          <p:nvPr/>
        </p:nvSpPr>
        <p:spPr>
          <a:xfrm>
            <a:off x="230850" y="4164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Nollywood - Activities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 3.jpg" id="377" name="Google Shape;3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0542"/>
            <a:ext cx="9144001" cy="32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5"/>
          <p:cNvSpPr txBox="1"/>
          <p:nvPr/>
        </p:nvSpPr>
        <p:spPr>
          <a:xfrm>
            <a:off x="48800" y="0"/>
            <a:ext cx="3362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UPDATED BAR</a:t>
            </a:r>
            <a:endParaRPr/>
          </a:p>
        </p:txBody>
      </p:sp>
      <p:sp>
        <p:nvSpPr>
          <p:cNvPr id="379" name="Google Shape;379;p55"/>
          <p:cNvSpPr txBox="1"/>
          <p:nvPr/>
        </p:nvSpPr>
        <p:spPr>
          <a:xfrm>
            <a:off x="4594825" y="67650"/>
            <a:ext cx="2141100" cy="332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Thatch hut</a:t>
            </a:r>
            <a:endParaRPr/>
          </a:p>
        </p:txBody>
      </p:sp>
      <p:cxnSp>
        <p:nvCxnSpPr>
          <p:cNvPr id="380" name="Google Shape;380;p55"/>
          <p:cNvCxnSpPr>
            <a:endCxn id="379" idx="2"/>
          </p:cNvCxnSpPr>
          <p:nvPr/>
        </p:nvCxnSpPr>
        <p:spPr>
          <a:xfrm flipH="1" rot="10800000">
            <a:off x="4645075" y="400350"/>
            <a:ext cx="1020300" cy="11796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381" name="Google Shape;381;p55"/>
          <p:cNvSpPr txBox="1"/>
          <p:nvPr/>
        </p:nvSpPr>
        <p:spPr>
          <a:xfrm>
            <a:off x="3015175" y="4616400"/>
            <a:ext cx="2629500" cy="52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Pallet counter</a:t>
            </a:r>
            <a:endParaRPr/>
          </a:p>
        </p:txBody>
      </p:sp>
      <p:cxnSp>
        <p:nvCxnSpPr>
          <p:cNvPr id="382" name="Google Shape;382;p55"/>
          <p:cNvCxnSpPr>
            <a:endCxn id="381" idx="0"/>
          </p:cNvCxnSpPr>
          <p:nvPr/>
        </p:nvCxnSpPr>
        <p:spPr>
          <a:xfrm>
            <a:off x="4220425" y="3238200"/>
            <a:ext cx="109500" cy="13782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  <p:cxnSp>
        <p:nvCxnSpPr>
          <p:cNvPr id="383" name="Google Shape;383;p55"/>
          <p:cNvCxnSpPr/>
          <p:nvPr/>
        </p:nvCxnSpPr>
        <p:spPr>
          <a:xfrm flipH="1" rot="10800000">
            <a:off x="5268450" y="693475"/>
            <a:ext cx="1776000" cy="1916400"/>
          </a:xfrm>
          <a:prstGeom prst="straightConnector1">
            <a:avLst/>
          </a:prstGeom>
          <a:noFill/>
          <a:ln cap="flat" cmpd="sng" w="19050">
            <a:solidFill>
              <a:srgbClr val="EA4335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384" name="Google Shape;384;p55"/>
          <p:cNvSpPr txBox="1"/>
          <p:nvPr/>
        </p:nvSpPr>
        <p:spPr>
          <a:xfrm>
            <a:off x="6978800" y="515850"/>
            <a:ext cx="1843800" cy="289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Bamboo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ingle performance on stage spotlight" id="389" name="Google Shape;389;p56"/>
          <p:cNvPicPr preferRelativeResize="0"/>
          <p:nvPr/>
        </p:nvPicPr>
        <p:blipFill rotWithShape="1">
          <a:blip r:embed="rId3">
            <a:alphaModFix/>
          </a:blip>
          <a:srcRect b="0" l="7807" r="0" t="0"/>
          <a:stretch/>
        </p:blipFill>
        <p:spPr>
          <a:xfrm>
            <a:off x="6111350" y="215100"/>
            <a:ext cx="2680800" cy="47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8575" y="2578325"/>
            <a:ext cx="3520724" cy="235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 preferRelativeResize="0"/>
          <p:nvPr/>
        </p:nvPicPr>
        <p:blipFill rotWithShape="1">
          <a:blip r:embed="rId5">
            <a:alphaModFix/>
          </a:blip>
          <a:srcRect b="5320" l="0" r="0" t="0"/>
          <a:stretch/>
        </p:blipFill>
        <p:spPr>
          <a:xfrm>
            <a:off x="2408574" y="215100"/>
            <a:ext cx="3520728" cy="222907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6"/>
          <p:cNvSpPr txBox="1"/>
          <p:nvPr/>
        </p:nvSpPr>
        <p:spPr>
          <a:xfrm>
            <a:off x="441525" y="1256500"/>
            <a:ext cx="1785000" cy="23292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Light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Stage plays, movie snippet and storyteller scenery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/>
        </p:nvSpPr>
        <p:spPr>
          <a:xfrm>
            <a:off x="230850" y="2560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Fashion - Activities (at the entertainment area)</a:t>
            </a:r>
            <a:endParaRPr/>
          </a:p>
        </p:txBody>
      </p:sp>
      <p:sp>
        <p:nvSpPr>
          <p:cNvPr id="398" name="Google Shape;398;p57"/>
          <p:cNvSpPr txBox="1"/>
          <p:nvPr/>
        </p:nvSpPr>
        <p:spPr>
          <a:xfrm>
            <a:off x="230850" y="1089325"/>
            <a:ext cx="2191500" cy="392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Stories of Nigerian fashion (#WeWearCulture)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During the storytelling models of traditional attire will file out dramatically and get into formation on the main stage traditional and modern fashion</a:t>
            </a:r>
            <a:br>
              <a:rPr b="0" i="0" lang="en-GB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/>
          </a:p>
        </p:txBody>
      </p:sp>
      <p:pic>
        <p:nvPicPr>
          <p:cNvPr descr="450318517PM00035_Final_Touc-1024x682.jpg" id="399" name="Google Shape;399;p57"/>
          <p:cNvPicPr preferRelativeResize="0"/>
          <p:nvPr/>
        </p:nvPicPr>
        <p:blipFill rotWithShape="1">
          <a:blip r:embed="rId3">
            <a:alphaModFix/>
          </a:blip>
          <a:srcRect b="0" l="0" r="0" t="12249"/>
          <a:stretch/>
        </p:blipFill>
        <p:spPr>
          <a:xfrm>
            <a:off x="2558325" y="1089324"/>
            <a:ext cx="3109424" cy="181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7"/>
          <p:cNvPicPr preferRelativeResize="0"/>
          <p:nvPr/>
        </p:nvPicPr>
        <p:blipFill rotWithShape="1">
          <a:blip r:embed="rId4">
            <a:alphaModFix/>
          </a:blip>
          <a:srcRect b="19330" l="0" r="0" t="2788"/>
          <a:stretch/>
        </p:blipFill>
        <p:spPr>
          <a:xfrm>
            <a:off x="5769400" y="1089325"/>
            <a:ext cx="3109425" cy="181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7"/>
          <p:cNvPicPr preferRelativeResize="0"/>
          <p:nvPr/>
        </p:nvPicPr>
        <p:blipFill rotWithShape="1">
          <a:blip r:embed="rId5">
            <a:alphaModFix/>
          </a:blip>
          <a:srcRect b="8726" l="3869" r="10521" t="8777"/>
          <a:stretch/>
        </p:blipFill>
        <p:spPr>
          <a:xfrm>
            <a:off x="2558325" y="2995600"/>
            <a:ext cx="3134874" cy="20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7"/>
          <p:cNvPicPr preferRelativeResize="0"/>
          <p:nvPr/>
        </p:nvPicPr>
        <p:blipFill rotWithShape="1">
          <a:blip r:embed="rId6">
            <a:alphaModFix/>
          </a:blip>
          <a:srcRect b="0" l="0" r="0" t="6803"/>
          <a:stretch/>
        </p:blipFill>
        <p:spPr>
          <a:xfrm>
            <a:off x="5829175" y="2995599"/>
            <a:ext cx="1444698" cy="20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7"/>
          <p:cNvPicPr preferRelativeResize="0"/>
          <p:nvPr/>
        </p:nvPicPr>
        <p:blipFill rotWithShape="1">
          <a:blip r:embed="rId7">
            <a:alphaModFix/>
          </a:blip>
          <a:srcRect b="0" l="0" r="50666" t="6628"/>
          <a:stretch/>
        </p:blipFill>
        <p:spPr>
          <a:xfrm>
            <a:off x="7409850" y="2995599"/>
            <a:ext cx="1512949" cy="20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/>
        </p:nvSpPr>
        <p:spPr>
          <a:xfrm>
            <a:off x="211450" y="1285050"/>
            <a:ext cx="84015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Section to kick off with a YouTube video of Joromi by Victor Uwaifo.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First act (the band) to be introduced on stage with lighting, as they join into the last part of the song in the video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Band to do a medley of the generational music and transition into the new school era of music, as they tell a story about the history of some of the songs.</a:t>
            </a:r>
            <a:endParaRPr/>
          </a:p>
        </p:txBody>
      </p:sp>
      <p:sp>
        <p:nvSpPr>
          <p:cNvPr id="409" name="Google Shape;409;p58"/>
          <p:cNvSpPr txBox="1"/>
          <p:nvPr/>
        </p:nvSpPr>
        <p:spPr>
          <a:xfrm>
            <a:off x="230850" y="699750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Music Performances - Setup and Activities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59"/>
          <p:cNvGrpSpPr/>
          <p:nvPr/>
        </p:nvGrpSpPr>
        <p:grpSpPr>
          <a:xfrm>
            <a:off x="1409572" y="681724"/>
            <a:ext cx="2420917" cy="4251921"/>
            <a:chOff x="2559275" y="400137"/>
            <a:chExt cx="2526525" cy="4594188"/>
          </a:xfrm>
        </p:grpSpPr>
        <p:pic>
          <p:nvPicPr>
            <p:cNvPr id="415" name="Google Shape;415;p59"/>
            <p:cNvPicPr preferRelativeResize="0"/>
            <p:nvPr/>
          </p:nvPicPr>
          <p:blipFill rotWithShape="1">
            <a:blip r:embed="rId3">
              <a:alphaModFix/>
            </a:blip>
            <a:srcRect b="0" l="3511" r="14244" t="0"/>
            <a:stretch/>
          </p:blipFill>
          <p:spPr>
            <a:xfrm>
              <a:off x="2559275" y="400137"/>
              <a:ext cx="2520225" cy="4594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59"/>
            <p:cNvSpPr txBox="1"/>
            <p:nvPr/>
          </p:nvSpPr>
          <p:spPr>
            <a:xfrm>
              <a:off x="3602600" y="4678725"/>
              <a:ext cx="1483200" cy="3156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rPr b="1" i="0" lang="en-GB" sz="14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MC - Chigurl</a:t>
              </a:r>
              <a:endParaRPr/>
            </a:p>
          </p:txBody>
        </p:sp>
      </p:grpSp>
      <p:sp>
        <p:nvSpPr>
          <p:cNvPr id="417" name="Google Shape;417;p59"/>
          <p:cNvSpPr txBox="1"/>
          <p:nvPr/>
        </p:nvSpPr>
        <p:spPr>
          <a:xfrm>
            <a:off x="147625" y="182150"/>
            <a:ext cx="85368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06060"/>
                </a:solidFill>
                <a:latin typeface="Poppins Light"/>
                <a:ea typeface="Poppins Light"/>
                <a:cs typeface="Poppins Light"/>
                <a:sym typeface="Poppins Light"/>
              </a:rPr>
              <a:t>An MC and live band will bring the event together</a:t>
            </a:r>
            <a:endParaRPr/>
          </a:p>
        </p:txBody>
      </p:sp>
      <p:sp>
        <p:nvSpPr>
          <p:cNvPr id="418" name="Google Shape;418;p59"/>
          <p:cNvSpPr txBox="1"/>
          <p:nvPr/>
        </p:nvSpPr>
        <p:spPr>
          <a:xfrm>
            <a:off x="5144850" y="2715350"/>
            <a:ext cx="2241000" cy="31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Live Band - Veentage</a:t>
            </a:r>
            <a:endParaRPr/>
          </a:p>
        </p:txBody>
      </p:sp>
      <p:pic>
        <p:nvPicPr>
          <p:cNvPr descr="Shuga band.jpg" id="419" name="Google Shape;41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7975" y="1279287"/>
            <a:ext cx="3759699" cy="25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9"/>
          <p:cNvSpPr txBox="1"/>
          <p:nvPr/>
        </p:nvSpPr>
        <p:spPr>
          <a:xfrm>
            <a:off x="5737275" y="3977241"/>
            <a:ext cx="1421100" cy="62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Live Band - Shuga Band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0"/>
          <p:cNvSpPr txBox="1"/>
          <p:nvPr/>
        </p:nvSpPr>
        <p:spPr>
          <a:xfrm>
            <a:off x="76350" y="841325"/>
            <a:ext cx="91440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oppins Light"/>
              <a:buChar char="●"/>
            </a:pPr>
            <a:r>
              <a:rPr b="0" i="0" lang="en-GB" sz="16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 fun interactive challenge - especially for non-Nigerian visitors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Poppins Light"/>
              <a:buChar char="●"/>
            </a:pPr>
            <a:r>
              <a:rPr b="0" i="0" lang="en-GB" sz="16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consist different activity sections where guests complete small tasks to become/prove they are a true Nigerian</a:t>
            </a:r>
            <a:endParaRPr/>
          </a:p>
        </p:txBody>
      </p:sp>
      <p:sp>
        <p:nvSpPr>
          <p:cNvPr id="426" name="Google Shape;426;p60"/>
          <p:cNvSpPr txBox="1"/>
          <p:nvPr/>
        </p:nvSpPr>
        <p:spPr>
          <a:xfrm>
            <a:off x="4888350" y="2718000"/>
            <a:ext cx="4255500" cy="23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AutoNum type="arabicPeriod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Taste palm wine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AutoNum type="arabicPeriod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Eat small chops.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AutoNum type="arabicPeriod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Eat jollof rice.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AutoNum type="arabicPeriod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Tie a gele or wear a fila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AutoNum type="arabicPeriod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Learn to do a Naija dance step.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AutoNum type="arabicPeriod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Say something in pidgin or learn a greeting in a Nigerian language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AutoNum type="arabicPeriod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Take a picture with a mortar and pestle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AutoNum type="arabicPeriod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Beat a talking drum</a:t>
            </a:r>
            <a:endParaRPr/>
          </a:p>
        </p:txBody>
      </p:sp>
      <p:sp>
        <p:nvSpPr>
          <p:cNvPr id="427" name="Google Shape;427;p60"/>
          <p:cNvSpPr txBox="1"/>
          <p:nvPr/>
        </p:nvSpPr>
        <p:spPr>
          <a:xfrm>
            <a:off x="4888350" y="2057700"/>
            <a:ext cx="4024800" cy="66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B243"/>
              </a:buClr>
              <a:buSzPts val="1800"/>
              <a:buFont typeface="Poppins"/>
              <a:buNone/>
            </a:pPr>
            <a:r>
              <a:rPr b="0" i="0" lang="en-GB" sz="1800" u="none" cap="none" strike="noStrike">
                <a:solidFill>
                  <a:srgbClr val="2CB243"/>
                </a:solidFill>
                <a:latin typeface="Poppins"/>
                <a:ea typeface="Poppins"/>
                <a:cs typeface="Poppins"/>
                <a:sym typeface="Poppins"/>
              </a:rPr>
              <a:t>8 Things You Must Do To Be A Certified Nigerian</a:t>
            </a:r>
            <a:endParaRPr/>
          </a:p>
        </p:txBody>
      </p:sp>
      <p:sp>
        <p:nvSpPr>
          <p:cNvPr id="428" name="Google Shape;428;p60"/>
          <p:cNvSpPr txBox="1"/>
          <p:nvPr/>
        </p:nvSpPr>
        <p:spPr>
          <a:xfrm>
            <a:off x="230850" y="2560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Real Naija Challenge - Setup and Activities</a:t>
            </a:r>
            <a:endParaRPr/>
          </a:p>
        </p:txBody>
      </p:sp>
      <p:pic>
        <p:nvPicPr>
          <p:cNvPr id="429" name="Google Shape;42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100" y="1876274"/>
            <a:ext cx="3980151" cy="30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61"/>
          <p:cNvGrpSpPr/>
          <p:nvPr/>
        </p:nvGrpSpPr>
        <p:grpSpPr>
          <a:xfrm>
            <a:off x="152400" y="49225"/>
            <a:ext cx="8961350" cy="5094275"/>
            <a:chOff x="152400" y="49225"/>
            <a:chExt cx="8961350" cy="5094275"/>
          </a:xfrm>
        </p:grpSpPr>
        <p:pic>
          <p:nvPicPr>
            <p:cNvPr descr="NEW NAIJA.jpg" id="435" name="Google Shape;435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0" y="1023912"/>
              <a:ext cx="8839203" cy="3095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61"/>
            <p:cNvSpPr txBox="1"/>
            <p:nvPr/>
          </p:nvSpPr>
          <p:spPr>
            <a:xfrm>
              <a:off x="3627475" y="4616400"/>
              <a:ext cx="2629500" cy="5271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Poppins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Pre existing backdrop</a:t>
              </a:r>
              <a:endParaRPr/>
            </a:p>
          </p:txBody>
        </p:sp>
        <p:cxnSp>
          <p:nvCxnSpPr>
            <p:cNvPr id="437" name="Google Shape;437;p61"/>
            <p:cNvCxnSpPr>
              <a:endCxn id="436" idx="0"/>
            </p:cNvCxnSpPr>
            <p:nvPr/>
          </p:nvCxnSpPr>
          <p:spPr>
            <a:xfrm>
              <a:off x="4832725" y="3238200"/>
              <a:ext cx="109500" cy="1378200"/>
            </a:xfrm>
            <a:prstGeom prst="straightConnector1">
              <a:avLst/>
            </a:prstGeom>
            <a:noFill/>
            <a:ln cap="flat" cmpd="sng" w="19050">
              <a:solidFill>
                <a:srgbClr val="EA4335"/>
              </a:solidFill>
              <a:prstDash val="solid"/>
              <a:round/>
              <a:headEnd len="lg" w="lg" type="triangle"/>
              <a:tailEnd len="sm" w="sm" type="none"/>
            </a:ln>
          </p:spPr>
        </p:cxnSp>
        <p:sp>
          <p:nvSpPr>
            <p:cNvPr id="438" name="Google Shape;438;p61"/>
            <p:cNvSpPr txBox="1"/>
            <p:nvPr/>
          </p:nvSpPr>
          <p:spPr>
            <a:xfrm>
              <a:off x="152400" y="4616400"/>
              <a:ext cx="3247800" cy="5271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Poppins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Wooden platforms displaying various props for new naija challenge</a:t>
              </a:r>
              <a:endParaRPr/>
            </a:p>
          </p:txBody>
        </p:sp>
        <p:cxnSp>
          <p:nvCxnSpPr>
            <p:cNvPr id="439" name="Google Shape;439;p61"/>
            <p:cNvCxnSpPr>
              <a:endCxn id="438" idx="0"/>
            </p:cNvCxnSpPr>
            <p:nvPr/>
          </p:nvCxnSpPr>
          <p:spPr>
            <a:xfrm flipH="1">
              <a:off x="1776300" y="3247800"/>
              <a:ext cx="814500" cy="1368600"/>
            </a:xfrm>
            <a:prstGeom prst="straightConnector1">
              <a:avLst/>
            </a:prstGeom>
            <a:noFill/>
            <a:ln cap="flat" cmpd="sng" w="19050">
              <a:solidFill>
                <a:srgbClr val="EA4335"/>
              </a:solidFill>
              <a:prstDash val="solid"/>
              <a:round/>
              <a:headEnd len="lg" w="lg" type="triangle"/>
              <a:tailEnd len="sm" w="sm" type="none"/>
            </a:ln>
          </p:spPr>
        </p:cxnSp>
        <p:sp>
          <p:nvSpPr>
            <p:cNvPr id="440" name="Google Shape;440;p61"/>
            <p:cNvSpPr txBox="1"/>
            <p:nvPr/>
          </p:nvSpPr>
          <p:spPr>
            <a:xfrm>
              <a:off x="6484250" y="4616400"/>
              <a:ext cx="2629500" cy="5271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Poppins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Pre existing structure to be used for hanging plants</a:t>
              </a:r>
              <a:endParaRPr/>
            </a:p>
          </p:txBody>
        </p:sp>
        <p:cxnSp>
          <p:nvCxnSpPr>
            <p:cNvPr id="441" name="Google Shape;441;p61"/>
            <p:cNvCxnSpPr>
              <a:endCxn id="440" idx="0"/>
            </p:cNvCxnSpPr>
            <p:nvPr/>
          </p:nvCxnSpPr>
          <p:spPr>
            <a:xfrm>
              <a:off x="7583600" y="2616600"/>
              <a:ext cx="215400" cy="1999800"/>
            </a:xfrm>
            <a:prstGeom prst="straightConnector1">
              <a:avLst/>
            </a:prstGeom>
            <a:noFill/>
            <a:ln cap="flat" cmpd="sng" w="19050">
              <a:solidFill>
                <a:srgbClr val="EA4335"/>
              </a:solidFill>
              <a:prstDash val="solid"/>
              <a:round/>
              <a:headEnd len="lg" w="lg" type="triangle"/>
              <a:tailEnd len="sm" w="sm" type="none"/>
            </a:ln>
          </p:spPr>
        </p:cxnSp>
        <p:sp>
          <p:nvSpPr>
            <p:cNvPr id="442" name="Google Shape;442;p61"/>
            <p:cNvSpPr txBox="1"/>
            <p:nvPr/>
          </p:nvSpPr>
          <p:spPr>
            <a:xfrm>
              <a:off x="5270700" y="49225"/>
              <a:ext cx="2629500" cy="5271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Poppins"/>
                <a:buNone/>
              </a:pPr>
              <a:r>
                <a:rPr b="0" i="0" lang="en-GB" sz="12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Pre existing imagery to be re - used</a:t>
              </a:r>
              <a:endParaRPr/>
            </a:p>
          </p:txBody>
        </p:sp>
        <p:cxnSp>
          <p:nvCxnSpPr>
            <p:cNvPr id="443" name="Google Shape;443;p61"/>
            <p:cNvCxnSpPr>
              <a:endCxn id="442" idx="2"/>
            </p:cNvCxnSpPr>
            <p:nvPr/>
          </p:nvCxnSpPr>
          <p:spPr>
            <a:xfrm rot="10800000">
              <a:off x="6585450" y="576325"/>
              <a:ext cx="174600" cy="1580400"/>
            </a:xfrm>
            <a:prstGeom prst="straightConnector1">
              <a:avLst/>
            </a:prstGeom>
            <a:noFill/>
            <a:ln cap="flat" cmpd="sng" w="19050">
              <a:solidFill>
                <a:srgbClr val="EA4335"/>
              </a:solidFill>
              <a:prstDash val="solid"/>
              <a:round/>
              <a:headEnd len="lg" w="lg" type="triangle"/>
              <a:tailEnd len="sm" w="sm" type="none"/>
            </a:ln>
          </p:spPr>
        </p:cxnSp>
        <p:pic>
          <p:nvPicPr>
            <p:cNvPr descr="NEW NAIJA.jpg" id="444" name="Google Shape;444;p61"/>
            <p:cNvPicPr preferRelativeResize="0"/>
            <p:nvPr/>
          </p:nvPicPr>
          <p:blipFill rotWithShape="1">
            <a:blip r:embed="rId3">
              <a:alphaModFix/>
            </a:blip>
            <a:srcRect b="61841" l="24613" r="60196" t="18524"/>
            <a:stretch/>
          </p:blipFill>
          <p:spPr>
            <a:xfrm>
              <a:off x="3678974" y="1585225"/>
              <a:ext cx="1342550" cy="6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45" name="Google Shape;445;p61"/>
            <p:cNvPicPr preferRelativeResize="0"/>
            <p:nvPr/>
          </p:nvPicPr>
          <p:blipFill rotWithShape="1">
            <a:blip r:embed="rId3">
              <a:alphaModFix/>
            </a:blip>
            <a:srcRect b="61841" l="24613" r="60196" t="18524"/>
            <a:stretch/>
          </p:blipFill>
          <p:spPr>
            <a:xfrm>
              <a:off x="4978524" y="1585225"/>
              <a:ext cx="1342550" cy="60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46" name="Google Shape;446;p61"/>
            <p:cNvPicPr preferRelativeResize="0"/>
            <p:nvPr/>
          </p:nvPicPr>
          <p:blipFill rotWithShape="1">
            <a:blip r:embed="rId3">
              <a:alphaModFix/>
            </a:blip>
            <a:srcRect b="44746" l="26284" r="66917" t="43000"/>
            <a:stretch/>
          </p:blipFill>
          <p:spPr>
            <a:xfrm>
              <a:off x="3250950" y="2116825"/>
              <a:ext cx="2198601" cy="944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47" name="Google Shape;447;p61"/>
            <p:cNvPicPr preferRelativeResize="0"/>
            <p:nvPr/>
          </p:nvPicPr>
          <p:blipFill rotWithShape="1">
            <a:blip r:embed="rId3">
              <a:alphaModFix/>
            </a:blip>
            <a:srcRect b="71998" l="28566" r="65616" t="18523"/>
            <a:stretch/>
          </p:blipFill>
          <p:spPr>
            <a:xfrm>
              <a:off x="3250950" y="3061000"/>
              <a:ext cx="514124" cy="29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48" name="Google Shape;448;p61"/>
            <p:cNvPicPr preferRelativeResize="0"/>
            <p:nvPr/>
          </p:nvPicPr>
          <p:blipFill rotWithShape="1">
            <a:blip r:embed="rId3">
              <a:alphaModFix/>
            </a:blip>
            <a:srcRect b="71998" l="28566" r="65616" t="18523"/>
            <a:stretch/>
          </p:blipFill>
          <p:spPr>
            <a:xfrm>
              <a:off x="3678975" y="3061000"/>
              <a:ext cx="514124" cy="29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49" name="Google Shape;449;p61"/>
            <p:cNvPicPr preferRelativeResize="0"/>
            <p:nvPr/>
          </p:nvPicPr>
          <p:blipFill rotWithShape="1">
            <a:blip r:embed="rId3">
              <a:alphaModFix/>
            </a:blip>
            <a:srcRect b="71998" l="28566" r="65616" t="18523"/>
            <a:stretch/>
          </p:blipFill>
          <p:spPr>
            <a:xfrm>
              <a:off x="4193100" y="3061000"/>
              <a:ext cx="514124" cy="29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50" name="Google Shape;450;p61"/>
            <p:cNvPicPr preferRelativeResize="0"/>
            <p:nvPr/>
          </p:nvPicPr>
          <p:blipFill rotWithShape="1">
            <a:blip r:embed="rId3">
              <a:alphaModFix/>
            </a:blip>
            <a:srcRect b="71998" l="28566" r="65616" t="18523"/>
            <a:stretch/>
          </p:blipFill>
          <p:spPr>
            <a:xfrm>
              <a:off x="4621125" y="3061000"/>
              <a:ext cx="514124" cy="29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EW NAIJA.jpg" id="451" name="Google Shape;451;p61"/>
            <p:cNvPicPr preferRelativeResize="0"/>
            <p:nvPr/>
          </p:nvPicPr>
          <p:blipFill rotWithShape="1">
            <a:blip r:embed="rId3">
              <a:alphaModFix/>
            </a:blip>
            <a:srcRect b="71998" l="28566" r="65616" t="18523"/>
            <a:stretch/>
          </p:blipFill>
          <p:spPr>
            <a:xfrm>
              <a:off x="5067725" y="3061000"/>
              <a:ext cx="514124" cy="293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61"/>
          <p:cNvSpPr txBox="1"/>
          <p:nvPr/>
        </p:nvSpPr>
        <p:spPr>
          <a:xfrm>
            <a:off x="48800" y="0"/>
            <a:ext cx="3884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-GB" sz="1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FRONT VIEW: REAL NAIJA CHALLENGE DEMO AREA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/>
        </p:nvSpPr>
        <p:spPr>
          <a:xfrm>
            <a:off x="325650" y="2273725"/>
            <a:ext cx="8682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None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Create and design an immersive experience that showcases the impact of Google and tech in the Nigerian social fabric, through celebrating Nigerian arts, theatre, culture and entertainment</a:t>
            </a:r>
            <a:endParaRPr/>
          </a:p>
        </p:txBody>
      </p:sp>
      <p:sp>
        <p:nvSpPr>
          <p:cNvPr id="125" name="Google Shape;125;p26"/>
          <p:cNvSpPr txBox="1"/>
          <p:nvPr/>
        </p:nvSpPr>
        <p:spPr>
          <a:xfrm>
            <a:off x="325650" y="16122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Brief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"/>
          <p:cNvSpPr txBox="1"/>
          <p:nvPr/>
        </p:nvSpPr>
        <p:spPr>
          <a:xfrm>
            <a:off x="33375" y="2577625"/>
            <a:ext cx="28170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2.png" id="458" name="Google Shape;45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6374" y="292275"/>
            <a:ext cx="6237623" cy="46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2"/>
          <p:cNvPicPr preferRelativeResize="0"/>
          <p:nvPr/>
        </p:nvPicPr>
        <p:blipFill rotWithShape="1">
          <a:blip r:embed="rId4">
            <a:alphaModFix/>
          </a:blip>
          <a:srcRect b="35549" l="20563" r="7586" t="19202"/>
          <a:stretch/>
        </p:blipFill>
        <p:spPr>
          <a:xfrm>
            <a:off x="4996150" y="292275"/>
            <a:ext cx="2078550" cy="23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2"/>
          <p:cNvPicPr preferRelativeResize="0"/>
          <p:nvPr/>
        </p:nvPicPr>
        <p:blipFill rotWithShape="1">
          <a:blip r:embed="rId5">
            <a:alphaModFix/>
          </a:blip>
          <a:srcRect b="17145" l="0" r="0" t="5823"/>
          <a:stretch/>
        </p:blipFill>
        <p:spPr>
          <a:xfrm>
            <a:off x="7132050" y="292275"/>
            <a:ext cx="2011950" cy="232727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2"/>
          <p:cNvSpPr txBox="1"/>
          <p:nvPr/>
        </p:nvSpPr>
        <p:spPr>
          <a:xfrm>
            <a:off x="136950" y="2047825"/>
            <a:ext cx="2539200" cy="1795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be adorned in specially designed print of ankara skirt for the event and white shirt, and to wear native hairstyles from different tribes (e.g. Kiko, fulani hairstyles)</a:t>
            </a:r>
            <a:br>
              <a:rPr b="0" i="0" lang="en-GB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/>
          </a:p>
        </p:txBody>
      </p:sp>
      <p:sp>
        <p:nvSpPr>
          <p:cNvPr id="462" name="Google Shape;462;p62"/>
          <p:cNvSpPr txBox="1"/>
          <p:nvPr/>
        </p:nvSpPr>
        <p:spPr>
          <a:xfrm>
            <a:off x="136950" y="690075"/>
            <a:ext cx="2539200" cy="1176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Experience Managers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/>
        </p:nvSpPr>
        <p:spPr>
          <a:xfrm>
            <a:off x="325050" y="2500675"/>
            <a:ext cx="8636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Traditional Naija food and drinks to be served, to give the newbies a taste of the real Naija food experience, and to trigger nostalgia for the Nigerian attendees.</a:t>
            </a:r>
            <a:endParaRPr/>
          </a:p>
        </p:txBody>
      </p:sp>
      <p:sp>
        <p:nvSpPr>
          <p:cNvPr id="468" name="Google Shape;468;p63"/>
          <p:cNvSpPr txBox="1"/>
          <p:nvPr/>
        </p:nvSpPr>
        <p:spPr>
          <a:xfrm>
            <a:off x="279150" y="19153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Catering and Beverages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/>
          <p:nvPr/>
        </p:nvSpPr>
        <p:spPr>
          <a:xfrm>
            <a:off x="344200" y="306350"/>
            <a:ext cx="8636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Small chops menu inspiration</a:t>
            </a:r>
            <a:endParaRPr/>
          </a:p>
        </p:txBody>
      </p:sp>
      <p:grpSp>
        <p:nvGrpSpPr>
          <p:cNvPr id="474" name="Google Shape;474;p64"/>
          <p:cNvGrpSpPr/>
          <p:nvPr/>
        </p:nvGrpSpPr>
        <p:grpSpPr>
          <a:xfrm>
            <a:off x="344190" y="755542"/>
            <a:ext cx="8527963" cy="4237041"/>
            <a:chOff x="344190" y="755542"/>
            <a:chExt cx="8527963" cy="4237041"/>
          </a:xfrm>
        </p:grpSpPr>
        <p:pic>
          <p:nvPicPr>
            <p:cNvPr descr="2924923294_1638d45731.jpg" id="475" name="Google Shape;475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4190" y="755542"/>
              <a:ext cx="1626787" cy="215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ki na ukwa food.jpg" id="476" name="Google Shape;476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1685" y="755542"/>
              <a:ext cx="3939027" cy="1825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ve-ways-fruits-veggies-extra.jpg" id="477" name="Google Shape;477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56605" y="830154"/>
              <a:ext cx="2680057" cy="2370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5-59-38.png" id="478" name="Google Shape;478;p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16870" y="2709742"/>
              <a:ext cx="1968664" cy="1127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6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93972" y="2728057"/>
              <a:ext cx="1816739" cy="1068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6-54-42.png" id="480" name="Google Shape;480;p64"/>
            <p:cNvPicPr preferRelativeResize="0"/>
            <p:nvPr/>
          </p:nvPicPr>
          <p:blipFill rotWithShape="1">
            <a:blip r:embed="rId8">
              <a:alphaModFix/>
            </a:blip>
            <a:srcRect b="9835" l="0" r="0" t="17138"/>
            <a:stretch/>
          </p:blipFill>
          <p:spPr>
            <a:xfrm>
              <a:off x="6192096" y="3318261"/>
              <a:ext cx="2680057" cy="1619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6-24-28.png" id="481" name="Google Shape;481;p64"/>
            <p:cNvPicPr preferRelativeResize="0"/>
            <p:nvPr/>
          </p:nvPicPr>
          <p:blipFill rotWithShape="1">
            <a:blip r:embed="rId9">
              <a:alphaModFix/>
            </a:blip>
            <a:srcRect b="31717" l="0" r="0" t="13633"/>
            <a:stretch/>
          </p:blipFill>
          <p:spPr>
            <a:xfrm>
              <a:off x="2043924" y="3923773"/>
              <a:ext cx="2328602" cy="1068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6-52-29.png" id="482" name="Google Shape;482;p64"/>
            <p:cNvPicPr preferRelativeResize="0"/>
            <p:nvPr/>
          </p:nvPicPr>
          <p:blipFill rotWithShape="1">
            <a:blip r:embed="rId10">
              <a:alphaModFix/>
            </a:blip>
            <a:srcRect b="5943" l="0" r="0" t="15537"/>
            <a:stretch/>
          </p:blipFill>
          <p:spPr>
            <a:xfrm>
              <a:off x="4445478" y="3944247"/>
              <a:ext cx="1520646" cy="1048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frican Plating Idea (Or Not).jpeg" id="483" name="Google Shape;483;p64"/>
            <p:cNvPicPr preferRelativeResize="0"/>
            <p:nvPr/>
          </p:nvPicPr>
          <p:blipFill rotWithShape="1">
            <a:blip r:embed="rId11">
              <a:alphaModFix/>
            </a:blip>
            <a:srcRect b="0" l="0" r="18692" t="0"/>
            <a:stretch/>
          </p:blipFill>
          <p:spPr>
            <a:xfrm>
              <a:off x="344200" y="2974074"/>
              <a:ext cx="1626774" cy="201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65"/>
          <p:cNvGrpSpPr/>
          <p:nvPr/>
        </p:nvGrpSpPr>
        <p:grpSpPr>
          <a:xfrm>
            <a:off x="253449" y="757899"/>
            <a:ext cx="8596632" cy="4170727"/>
            <a:chOff x="163857" y="152393"/>
            <a:chExt cx="8914893" cy="4473589"/>
          </a:xfrm>
        </p:grpSpPr>
        <p:pic>
          <p:nvPicPr>
            <p:cNvPr id="489" name="Google Shape;489;p65"/>
            <p:cNvPicPr preferRelativeResize="0"/>
            <p:nvPr/>
          </p:nvPicPr>
          <p:blipFill rotWithShape="1">
            <a:blip r:embed="rId3">
              <a:alphaModFix/>
            </a:blip>
            <a:srcRect b="13456" l="0" r="0" t="0"/>
            <a:stretch/>
          </p:blipFill>
          <p:spPr>
            <a:xfrm>
              <a:off x="163857" y="152393"/>
              <a:ext cx="2928549" cy="4406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6-31-59.png" id="490" name="Google Shape;490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26462" y="152400"/>
              <a:ext cx="2427425" cy="2361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26450" y="2645274"/>
              <a:ext cx="3537000" cy="1980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iger-nut-horchata-tigernut-milk-5Spa.jpg" id="492" name="Google Shape;492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35350" y="152399"/>
              <a:ext cx="1575129" cy="236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_2017-05-26-16-31-41.png" id="493" name="Google Shape;493;p65"/>
            <p:cNvPicPr preferRelativeResize="0"/>
            <p:nvPr/>
          </p:nvPicPr>
          <p:blipFill rotWithShape="1">
            <a:blip r:embed="rId7">
              <a:alphaModFix/>
            </a:blip>
            <a:srcRect b="0" l="27744" r="0" t="0"/>
            <a:stretch/>
          </p:blipFill>
          <p:spPr>
            <a:xfrm>
              <a:off x="6878950" y="2645274"/>
              <a:ext cx="2199789" cy="198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65"/>
            <p:cNvPicPr preferRelativeResize="0"/>
            <p:nvPr/>
          </p:nvPicPr>
          <p:blipFill rotWithShape="1">
            <a:blip r:embed="rId8">
              <a:alphaModFix/>
            </a:blip>
            <a:srcRect b="0" l="10714" r="0" t="0"/>
            <a:stretch/>
          </p:blipFill>
          <p:spPr>
            <a:xfrm>
              <a:off x="7391925" y="152400"/>
              <a:ext cx="1686825" cy="2361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5"/>
          <p:cNvSpPr txBox="1"/>
          <p:nvPr/>
        </p:nvSpPr>
        <p:spPr>
          <a:xfrm>
            <a:off x="253800" y="252600"/>
            <a:ext cx="8636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Local drinks and cocktail inspiration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66"/>
          <p:cNvGrpSpPr/>
          <p:nvPr/>
        </p:nvGrpSpPr>
        <p:grpSpPr>
          <a:xfrm>
            <a:off x="545220" y="793538"/>
            <a:ext cx="8224024" cy="4291612"/>
            <a:chOff x="103799" y="152400"/>
            <a:chExt cx="8921701" cy="4865774"/>
          </a:xfrm>
        </p:grpSpPr>
        <p:pic>
          <p:nvPicPr>
            <p:cNvPr id="501" name="Google Shape;501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800" y="198373"/>
              <a:ext cx="3537375" cy="235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799" y="2663612"/>
              <a:ext cx="3537374" cy="2354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24600" y="152400"/>
              <a:ext cx="3207367" cy="483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66"/>
            <p:cNvPicPr preferRelativeResize="0"/>
            <p:nvPr/>
          </p:nvPicPr>
          <p:blipFill rotWithShape="1">
            <a:blip r:embed="rId6">
              <a:alphaModFix/>
            </a:blip>
            <a:srcRect b="0" l="10529" r="40701" t="0"/>
            <a:stretch/>
          </p:blipFill>
          <p:spPr>
            <a:xfrm>
              <a:off x="7015400" y="152400"/>
              <a:ext cx="2010100" cy="4838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Google Shape;505;p66"/>
          <p:cNvSpPr txBox="1"/>
          <p:nvPr/>
        </p:nvSpPr>
        <p:spPr>
          <a:xfrm>
            <a:off x="460050" y="299775"/>
            <a:ext cx="8223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Small chops display inspiration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/>
          <p:nvPr/>
        </p:nvSpPr>
        <p:spPr>
          <a:xfrm>
            <a:off x="279150" y="19153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Poppins"/>
              <a:buNone/>
            </a:pPr>
            <a:r>
              <a:rPr b="1" i="0" lang="en-GB" sz="2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Appendix 1</a:t>
            </a:r>
            <a:r>
              <a:rPr b="0" i="0" lang="en-GB" sz="2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Selected outfits for cultural live fashion gallery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BNWonderland-Bride-Frances-Desmond-KLala-Photography-13.jpg" id="515" name="Google Shape;515;p68"/>
          <p:cNvPicPr preferRelativeResize="0"/>
          <p:nvPr/>
        </p:nvPicPr>
        <p:blipFill rotWithShape="1">
          <a:blip r:embed="rId3">
            <a:alphaModFix/>
          </a:blip>
          <a:srcRect b="6664" l="2334" r="4285" t="0"/>
          <a:stretch/>
        </p:blipFill>
        <p:spPr>
          <a:xfrm>
            <a:off x="134875" y="146599"/>
            <a:ext cx="1821001" cy="250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625" y="158200"/>
            <a:ext cx="2506375" cy="25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8"/>
          <p:cNvPicPr preferRelativeResize="0"/>
          <p:nvPr/>
        </p:nvPicPr>
        <p:blipFill rotWithShape="1">
          <a:blip r:embed="rId5">
            <a:alphaModFix/>
          </a:blip>
          <a:srcRect b="0" l="16468" r="8775" t="0"/>
          <a:stretch/>
        </p:blipFill>
        <p:spPr>
          <a:xfrm>
            <a:off x="4701837" y="276737"/>
            <a:ext cx="2176775" cy="439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8"/>
          <p:cNvPicPr preferRelativeResize="0"/>
          <p:nvPr/>
        </p:nvPicPr>
        <p:blipFill rotWithShape="1">
          <a:blip r:embed="rId6">
            <a:alphaModFix/>
          </a:blip>
          <a:srcRect b="0" l="3798" r="13595" t="0"/>
          <a:stretch/>
        </p:blipFill>
        <p:spPr>
          <a:xfrm>
            <a:off x="7004475" y="566525"/>
            <a:ext cx="2010375" cy="3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8"/>
          <p:cNvPicPr preferRelativeResize="0"/>
          <p:nvPr/>
        </p:nvPicPr>
        <p:blipFill rotWithShape="1">
          <a:blip r:embed="rId7">
            <a:alphaModFix/>
          </a:blip>
          <a:srcRect b="0" l="4379" r="0" t="0"/>
          <a:stretch/>
        </p:blipFill>
        <p:spPr>
          <a:xfrm>
            <a:off x="134874" y="2723800"/>
            <a:ext cx="1820998" cy="2273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fik.jpg" id="520" name="Google Shape;520;p68"/>
          <p:cNvPicPr preferRelativeResize="0"/>
          <p:nvPr/>
        </p:nvPicPr>
        <p:blipFill rotWithShape="1">
          <a:blip r:embed="rId8">
            <a:alphaModFix/>
          </a:blip>
          <a:srcRect b="19717" l="14265" r="0" t="0"/>
          <a:stretch/>
        </p:blipFill>
        <p:spPr>
          <a:xfrm>
            <a:off x="2069625" y="2723798"/>
            <a:ext cx="2506374" cy="22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8"/>
          <p:cNvSpPr txBox="1"/>
          <p:nvPr/>
        </p:nvSpPr>
        <p:spPr>
          <a:xfrm>
            <a:off x="134875" y="2319700"/>
            <a:ext cx="10449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Yoruba</a:t>
            </a:r>
            <a:endParaRPr/>
          </a:p>
        </p:txBody>
      </p:sp>
      <p:sp>
        <p:nvSpPr>
          <p:cNvPr id="522" name="Google Shape;522;p68"/>
          <p:cNvSpPr txBox="1"/>
          <p:nvPr/>
        </p:nvSpPr>
        <p:spPr>
          <a:xfrm>
            <a:off x="2069625" y="2319700"/>
            <a:ext cx="6918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Ibo</a:t>
            </a:r>
            <a:endParaRPr/>
          </a:p>
        </p:txBody>
      </p:sp>
      <p:sp>
        <p:nvSpPr>
          <p:cNvPr id="523" name="Google Shape;523;p68"/>
          <p:cNvSpPr txBox="1"/>
          <p:nvPr/>
        </p:nvSpPr>
        <p:spPr>
          <a:xfrm>
            <a:off x="4701850" y="4371100"/>
            <a:ext cx="14640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Fulani (male)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68"/>
          <p:cNvSpPr txBox="1"/>
          <p:nvPr/>
        </p:nvSpPr>
        <p:spPr>
          <a:xfrm>
            <a:off x="7004475" y="3560575"/>
            <a:ext cx="16518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Fulani (female)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p68"/>
          <p:cNvSpPr txBox="1"/>
          <p:nvPr/>
        </p:nvSpPr>
        <p:spPr>
          <a:xfrm>
            <a:off x="134875" y="4684000"/>
            <a:ext cx="10449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Ijaw</a:t>
            </a:r>
            <a:endParaRPr/>
          </a:p>
        </p:txBody>
      </p:sp>
      <p:sp>
        <p:nvSpPr>
          <p:cNvPr id="526" name="Google Shape;526;p68"/>
          <p:cNvSpPr txBox="1"/>
          <p:nvPr/>
        </p:nvSpPr>
        <p:spPr>
          <a:xfrm>
            <a:off x="2069625" y="4684000"/>
            <a:ext cx="6918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Efik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9"/>
          <p:cNvPicPr preferRelativeResize="0"/>
          <p:nvPr/>
        </p:nvPicPr>
        <p:blipFill rotWithShape="1">
          <a:blip r:embed="rId3">
            <a:alphaModFix/>
          </a:blip>
          <a:srcRect b="44251" l="0" r="13940" t="7923"/>
          <a:stretch/>
        </p:blipFill>
        <p:spPr>
          <a:xfrm>
            <a:off x="158775" y="312825"/>
            <a:ext cx="2620435" cy="21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9"/>
          <p:cNvPicPr preferRelativeResize="0"/>
          <p:nvPr/>
        </p:nvPicPr>
        <p:blipFill rotWithShape="1">
          <a:blip r:embed="rId4">
            <a:alphaModFix/>
          </a:blip>
          <a:srcRect b="46250" l="0" r="0" t="10780"/>
          <a:stretch/>
        </p:blipFill>
        <p:spPr>
          <a:xfrm>
            <a:off x="5855075" y="3223049"/>
            <a:ext cx="2712450" cy="174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9"/>
          <p:cNvPicPr preferRelativeResize="0"/>
          <p:nvPr/>
        </p:nvPicPr>
        <p:blipFill rotWithShape="1">
          <a:blip r:embed="rId5">
            <a:alphaModFix/>
          </a:blip>
          <a:srcRect b="40931" l="0" r="0" t="7690"/>
          <a:stretch/>
        </p:blipFill>
        <p:spPr>
          <a:xfrm>
            <a:off x="2919900" y="312825"/>
            <a:ext cx="2712449" cy="225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19900" y="2692400"/>
            <a:ext cx="2712450" cy="219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9"/>
          <p:cNvPicPr preferRelativeResize="0"/>
          <p:nvPr/>
        </p:nvPicPr>
        <p:blipFill rotWithShape="1">
          <a:blip r:embed="rId7">
            <a:alphaModFix/>
          </a:blip>
          <a:srcRect b="34999" l="8038" r="6071" t="7876"/>
          <a:stretch/>
        </p:blipFill>
        <p:spPr>
          <a:xfrm>
            <a:off x="5855074" y="312825"/>
            <a:ext cx="2757850" cy="276384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9"/>
          <p:cNvSpPr txBox="1"/>
          <p:nvPr/>
        </p:nvSpPr>
        <p:spPr>
          <a:xfrm>
            <a:off x="5855075" y="4651125"/>
            <a:ext cx="13644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Edo</a:t>
            </a:r>
            <a:endParaRPr/>
          </a:p>
        </p:txBody>
      </p:sp>
      <p:sp>
        <p:nvSpPr>
          <p:cNvPr id="537" name="Google Shape;537;p69"/>
          <p:cNvSpPr txBox="1"/>
          <p:nvPr/>
        </p:nvSpPr>
        <p:spPr>
          <a:xfrm>
            <a:off x="2919900" y="2257850"/>
            <a:ext cx="16518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Kanuri (female)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Google Shape;538;p69"/>
          <p:cNvSpPr txBox="1"/>
          <p:nvPr/>
        </p:nvSpPr>
        <p:spPr>
          <a:xfrm>
            <a:off x="5855062" y="2734375"/>
            <a:ext cx="16518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Esan</a:t>
            </a:r>
            <a:endParaRPr/>
          </a:p>
        </p:txBody>
      </p:sp>
      <p:pic>
        <p:nvPicPr>
          <p:cNvPr id="539" name="Google Shape;539;p69"/>
          <p:cNvPicPr preferRelativeResize="0"/>
          <p:nvPr/>
        </p:nvPicPr>
        <p:blipFill rotWithShape="1">
          <a:blip r:embed="rId8">
            <a:alphaModFix/>
          </a:blip>
          <a:srcRect b="16819" l="0" r="0" t="0"/>
          <a:stretch/>
        </p:blipFill>
        <p:spPr>
          <a:xfrm>
            <a:off x="158775" y="2734374"/>
            <a:ext cx="2538400" cy="21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9"/>
          <p:cNvSpPr txBox="1"/>
          <p:nvPr/>
        </p:nvSpPr>
        <p:spPr>
          <a:xfrm>
            <a:off x="158775" y="4532925"/>
            <a:ext cx="14640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Tiv</a:t>
            </a:r>
            <a:endParaRPr/>
          </a:p>
        </p:txBody>
      </p:sp>
      <p:sp>
        <p:nvSpPr>
          <p:cNvPr id="541" name="Google Shape;541;p69"/>
          <p:cNvSpPr txBox="1"/>
          <p:nvPr/>
        </p:nvSpPr>
        <p:spPr>
          <a:xfrm>
            <a:off x="158775" y="2195325"/>
            <a:ext cx="14640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Itshekiri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kanuri.jpeg" id="542" name="Google Shape;542;p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19900" y="2692400"/>
            <a:ext cx="2757850" cy="21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9"/>
          <p:cNvSpPr txBox="1"/>
          <p:nvPr/>
        </p:nvSpPr>
        <p:spPr>
          <a:xfrm>
            <a:off x="2919900" y="4574925"/>
            <a:ext cx="1482600" cy="312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Kanuri (male)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0"/>
          <p:cNvSpPr txBox="1"/>
          <p:nvPr/>
        </p:nvSpPr>
        <p:spPr>
          <a:xfrm>
            <a:off x="279150" y="19153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Appendix 2</a:t>
            </a:r>
            <a:r>
              <a:rPr b="0" i="0" lang="en-GB" sz="18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Event Communication and Guest Management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" name="Google Shape;553;p71"/>
          <p:cNvGraphicFramePr/>
          <p:nvPr/>
        </p:nvGraphicFramePr>
        <p:xfrm>
          <a:off x="369925" y="69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{24098736-20AB-49DF-A851-8DE3767B7644}</a:tableStyleId>
              </a:tblPr>
              <a:tblGrid>
                <a:gridCol w="2060875"/>
                <a:gridCol w="1821875"/>
                <a:gridCol w="3107800"/>
                <a:gridCol w="13371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6060"/>
                        </a:buClr>
                        <a:buSzPts val="1400"/>
                        <a:buFont typeface="Poppins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6060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Item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6060"/>
                        </a:buClr>
                        <a:buSzPts val="1400"/>
                        <a:buFont typeface="Poppins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6060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Medium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6060"/>
                        </a:buClr>
                        <a:buSzPts val="1400"/>
                        <a:buFont typeface="Poppins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6060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Content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06060"/>
                        </a:buClr>
                        <a:buSzPts val="1400"/>
                        <a:buFont typeface="Poppins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6060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Time to be sent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Save The 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Email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Date, time and save the 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- 6 weeks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Digital Invitation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Event App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Venue, date, time and RSVP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- 4 weeks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Confirmatory 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Phone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To confirm if invitation has been received (for non RSVP)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- 3 weeks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SMS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Phone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Thank you for confirming your attendance, see you there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- 2 weeks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SMS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Phone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 week to go, building anticipation, </a:t>
                      </a: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event hashtag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- 1 week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Courtesy 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Phone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Reminder, check to be sure no plans have changed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 - 3 days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Phone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Checklist (outfit, open mind, etc), see you soon. </a:t>
                      </a: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event hashtag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Poppins Light"/>
                        <a:buNone/>
                      </a:pPr>
                      <a:r>
                        <a:rPr lang="en-GB" sz="14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D-Day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54" name="Google Shape;554;p71"/>
          <p:cNvSpPr txBox="1"/>
          <p:nvPr/>
        </p:nvSpPr>
        <p:spPr>
          <a:xfrm>
            <a:off x="369850" y="111700"/>
            <a:ext cx="8327700" cy="5031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Event Communications Plan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27"/>
          <p:cNvGraphicFramePr/>
          <p:nvPr/>
        </p:nvGraphicFramePr>
        <p:xfrm>
          <a:off x="147825" y="7449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{24098736-20AB-49DF-A851-8DE3767B7644}</a:tableStyleId>
              </a:tblPr>
              <a:tblGrid>
                <a:gridCol w="1755750"/>
                <a:gridCol w="7181975"/>
              </a:tblGrid>
              <a:tr h="37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Event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Presents: The Real Naija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Theme: Tales by Moonlight - stories from Nollywood, music, fashion and the arts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7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Location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Landmark Centre, Hall 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Duration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7pm – 10pm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Dress Code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Runway-ready traditional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Target Attendees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Key influencers across arts, music, fashion, Nollywood and YouTube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Key Messages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300"/>
                        <a:buFont typeface="Poppins Light"/>
                        <a:buAutoNum type="arabicParenR"/>
                      </a:pP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Cultural event intends to celebrate and promote the diversity Nigerian Culture</a:t>
                      </a:r>
                      <a:endParaRPr/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300"/>
                        <a:buFont typeface="Poppins Light"/>
                        <a:buAutoNum type="arabicParenR"/>
                      </a:pP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Google is Nigerian and supports the promotion of Nigerian arts and culture Position Google as a wholly Nigerian brand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Event Strategic Goals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300"/>
                        <a:buFont typeface="Poppins Light"/>
                        <a:buAutoNum type="arabicParenR"/>
                      </a:pP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Create an experience for Google executives that provides an immersion into Nigerian Culture past and current</a:t>
                      </a:r>
                      <a:endParaRPr/>
                    </a:p>
                    <a:p>
                      <a:pPr indent="-3111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300"/>
                        <a:buFont typeface="Poppins Light"/>
                        <a:buAutoNum type="arabicParenR"/>
                      </a:pP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Present a networking opportunity with the creative industry 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Budget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BBC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300"/>
                        <a:buFont typeface="Poppins Light"/>
                        <a:buNone/>
                      </a:pP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$70,000 (</a:t>
                      </a:r>
                      <a:r>
                        <a:rPr lang="en-GB" sz="1300" u="none" cap="none" strike="noStrike">
                          <a:solidFill>
                            <a:srgbClr val="60606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₦</a:t>
                      </a:r>
                      <a:r>
                        <a:rPr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22,050,000) max (</a:t>
                      </a:r>
                      <a:r>
                        <a:rPr i="1" lang="en-GB" sz="1300" u="none" cap="none" strike="noStrike">
                          <a:solidFill>
                            <a:srgbClr val="666666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still in discussion)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1" name="Google Shape;131;p27"/>
          <p:cNvSpPr txBox="1"/>
          <p:nvPr/>
        </p:nvSpPr>
        <p:spPr>
          <a:xfrm>
            <a:off x="147825" y="118925"/>
            <a:ext cx="89376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Understanding of Your Needs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2"/>
          <p:cNvSpPr txBox="1"/>
          <p:nvPr/>
        </p:nvSpPr>
        <p:spPr>
          <a:xfrm>
            <a:off x="274050" y="1359775"/>
            <a:ext cx="85851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Google events app to be used to send invitations to the guests.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Invitations to be non-transferrable.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SMS reminders to follow invitation leading up to the event day.</a:t>
            </a:r>
            <a:endParaRPr/>
          </a:p>
        </p:txBody>
      </p:sp>
      <p:sp>
        <p:nvSpPr>
          <p:cNvPr id="560" name="Google Shape;560;p72"/>
          <p:cNvSpPr txBox="1"/>
          <p:nvPr/>
        </p:nvSpPr>
        <p:spPr>
          <a:xfrm>
            <a:off x="230850" y="64587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 of Invitation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3"/>
          <p:cNvSpPr txBox="1"/>
          <p:nvPr/>
        </p:nvSpPr>
        <p:spPr>
          <a:xfrm>
            <a:off x="3117076" y="1056675"/>
            <a:ext cx="2776199" cy="3681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Save The Date is sent to guest</a:t>
            </a:r>
            <a:endParaRPr/>
          </a:p>
        </p:txBody>
      </p:sp>
      <p:sp>
        <p:nvSpPr>
          <p:cNvPr id="566" name="Google Shape;566;p73"/>
          <p:cNvSpPr txBox="1"/>
          <p:nvPr/>
        </p:nvSpPr>
        <p:spPr>
          <a:xfrm>
            <a:off x="3117076" y="1843250"/>
            <a:ext cx="2776199" cy="315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Official invitation is sent to guest</a:t>
            </a:r>
            <a:endParaRPr/>
          </a:p>
        </p:txBody>
      </p:sp>
      <p:sp>
        <p:nvSpPr>
          <p:cNvPr id="567" name="Google Shape;567;p73"/>
          <p:cNvSpPr txBox="1"/>
          <p:nvPr/>
        </p:nvSpPr>
        <p:spPr>
          <a:xfrm>
            <a:off x="3117075" y="2593675"/>
            <a:ext cx="2776200" cy="716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RSVPs. </a:t>
            </a:r>
            <a:r>
              <a:rPr b="0" i="0" lang="en-GB" sz="11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Phone call is placed through to to guest to confirm attendance if no response is received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/>
          </a:p>
        </p:txBody>
      </p:sp>
      <p:sp>
        <p:nvSpPr>
          <p:cNvPr id="568" name="Google Shape;568;p73"/>
          <p:cNvSpPr txBox="1"/>
          <p:nvPr/>
        </p:nvSpPr>
        <p:spPr>
          <a:xfrm>
            <a:off x="3117000" y="3744900"/>
            <a:ext cx="2776200" cy="4749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 you/confirmation email is sent to guest</a:t>
            </a:r>
            <a:endParaRPr/>
          </a:p>
        </p:txBody>
      </p:sp>
      <p:sp>
        <p:nvSpPr>
          <p:cNvPr id="569" name="Google Shape;569;p73"/>
          <p:cNvSpPr/>
          <p:nvPr/>
        </p:nvSpPr>
        <p:spPr>
          <a:xfrm rot="5404419">
            <a:off x="4388523" y="2291955"/>
            <a:ext cx="2334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3"/>
          <p:cNvSpPr/>
          <p:nvPr/>
        </p:nvSpPr>
        <p:spPr>
          <a:xfrm rot="5404419">
            <a:off x="4388523" y="1549705"/>
            <a:ext cx="2334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3"/>
          <p:cNvSpPr txBox="1"/>
          <p:nvPr/>
        </p:nvSpPr>
        <p:spPr>
          <a:xfrm>
            <a:off x="3117125" y="4616750"/>
            <a:ext cx="2776200" cy="315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SMS campaign begins</a:t>
            </a:r>
            <a:endParaRPr/>
          </a:p>
        </p:txBody>
      </p:sp>
      <p:sp>
        <p:nvSpPr>
          <p:cNvPr id="572" name="Google Shape;572;p73"/>
          <p:cNvSpPr/>
          <p:nvPr/>
        </p:nvSpPr>
        <p:spPr>
          <a:xfrm rot="5404419">
            <a:off x="4386124" y="3440775"/>
            <a:ext cx="2334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3"/>
          <p:cNvSpPr/>
          <p:nvPr/>
        </p:nvSpPr>
        <p:spPr>
          <a:xfrm rot="5404419">
            <a:off x="4386136" y="4333980"/>
            <a:ext cx="2334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3"/>
          <p:cNvSpPr txBox="1"/>
          <p:nvPr/>
        </p:nvSpPr>
        <p:spPr>
          <a:xfrm>
            <a:off x="602400" y="283650"/>
            <a:ext cx="79392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Management - Pre Event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4"/>
          <p:cNvSpPr txBox="1"/>
          <p:nvPr/>
        </p:nvSpPr>
        <p:spPr>
          <a:xfrm>
            <a:off x="578700" y="575725"/>
            <a:ext cx="2719200" cy="315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arrives at venue gate</a:t>
            </a:r>
            <a:endParaRPr/>
          </a:p>
        </p:txBody>
      </p:sp>
      <p:sp>
        <p:nvSpPr>
          <p:cNvPr id="580" name="Google Shape;580;p74"/>
          <p:cNvSpPr txBox="1"/>
          <p:nvPr/>
        </p:nvSpPr>
        <p:spPr>
          <a:xfrm>
            <a:off x="578700" y="1165725"/>
            <a:ext cx="2719200" cy="441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Security confirms event guest is to attend </a:t>
            </a:r>
            <a:endParaRPr/>
          </a:p>
        </p:txBody>
      </p:sp>
      <p:sp>
        <p:nvSpPr>
          <p:cNvPr id="581" name="Google Shape;581;p74"/>
          <p:cNvSpPr/>
          <p:nvPr/>
        </p:nvSpPr>
        <p:spPr>
          <a:xfrm rot="5400000">
            <a:off x="1821601" y="963563"/>
            <a:ext cx="2334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4"/>
          <p:cNvSpPr txBox="1"/>
          <p:nvPr/>
        </p:nvSpPr>
        <p:spPr>
          <a:xfrm>
            <a:off x="578700" y="1881725"/>
            <a:ext cx="2719200" cy="688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Security hands parking tag to guests attending TRN and redirects other guests</a:t>
            </a:r>
            <a:endParaRPr/>
          </a:p>
        </p:txBody>
      </p:sp>
      <p:sp>
        <p:nvSpPr>
          <p:cNvPr id="583" name="Google Shape;583;p74"/>
          <p:cNvSpPr txBox="1"/>
          <p:nvPr/>
        </p:nvSpPr>
        <p:spPr>
          <a:xfrm>
            <a:off x="578700" y="2857675"/>
            <a:ext cx="2719200" cy="441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GEM at check-in requests digital invitation. Invitation available?</a:t>
            </a:r>
            <a:endParaRPr/>
          </a:p>
        </p:txBody>
      </p:sp>
      <p:sp>
        <p:nvSpPr>
          <p:cNvPr id="584" name="Google Shape;584;p74"/>
          <p:cNvSpPr/>
          <p:nvPr/>
        </p:nvSpPr>
        <p:spPr>
          <a:xfrm>
            <a:off x="3352937" y="3923025"/>
            <a:ext cx="2334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4"/>
          <p:cNvSpPr/>
          <p:nvPr/>
        </p:nvSpPr>
        <p:spPr>
          <a:xfrm>
            <a:off x="5977337" y="3916525"/>
            <a:ext cx="2334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4"/>
          <p:cNvSpPr txBox="1"/>
          <p:nvPr/>
        </p:nvSpPr>
        <p:spPr>
          <a:xfrm>
            <a:off x="578700" y="3586725"/>
            <a:ext cx="2719200" cy="688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Send guest to help desk – personnel pacifies guest and confirms name on guestlist. Name on guest list?</a:t>
            </a:r>
            <a:endParaRPr/>
          </a:p>
        </p:txBody>
      </p:sp>
      <p:sp>
        <p:nvSpPr>
          <p:cNvPr id="587" name="Google Shape;587;p74"/>
          <p:cNvSpPr txBox="1"/>
          <p:nvPr/>
        </p:nvSpPr>
        <p:spPr>
          <a:xfrm>
            <a:off x="3641400" y="3656425"/>
            <a:ext cx="2285400" cy="688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Personnel pulls in designated Google/PR staff to identify guest. Guest identifiable?</a:t>
            </a:r>
            <a:br>
              <a:rPr b="0" i="0" lang="en-GB" sz="11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/>
          </a:p>
        </p:txBody>
      </p:sp>
      <p:sp>
        <p:nvSpPr>
          <p:cNvPr id="588" name="Google Shape;588;p74"/>
          <p:cNvSpPr txBox="1"/>
          <p:nvPr/>
        </p:nvSpPr>
        <p:spPr>
          <a:xfrm>
            <a:off x="6270287" y="3849375"/>
            <a:ext cx="2482200" cy="315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is escorted from the venue</a:t>
            </a:r>
            <a:endParaRPr/>
          </a:p>
        </p:txBody>
      </p:sp>
      <p:sp>
        <p:nvSpPr>
          <p:cNvPr id="589" name="Google Shape;589;p74"/>
          <p:cNvSpPr txBox="1"/>
          <p:nvPr/>
        </p:nvSpPr>
        <p:spPr>
          <a:xfrm>
            <a:off x="5886750" y="3656425"/>
            <a:ext cx="491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Poppins"/>
              <a:buNone/>
            </a:pPr>
            <a:r>
              <a:rPr b="1" i="0" lang="en-GB" sz="10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endParaRPr/>
          </a:p>
        </p:txBody>
      </p:sp>
      <p:sp>
        <p:nvSpPr>
          <p:cNvPr id="590" name="Google Shape;590;p74"/>
          <p:cNvSpPr txBox="1"/>
          <p:nvPr/>
        </p:nvSpPr>
        <p:spPr>
          <a:xfrm>
            <a:off x="578700" y="4562675"/>
            <a:ext cx="2719200" cy="495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oppins Light"/>
              <a:buNone/>
            </a:pPr>
            <a:r>
              <a:rPr b="0" i="0" lang="en-GB" sz="11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is ushered into welcome area to begin their experience and enjoy</a:t>
            </a:r>
            <a:endParaRPr/>
          </a:p>
        </p:txBody>
      </p:sp>
      <p:sp>
        <p:nvSpPr>
          <p:cNvPr id="591" name="Google Shape;591;p74"/>
          <p:cNvSpPr/>
          <p:nvPr/>
        </p:nvSpPr>
        <p:spPr>
          <a:xfrm rot="5400000">
            <a:off x="1821601" y="2629938"/>
            <a:ext cx="2334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4"/>
          <p:cNvSpPr/>
          <p:nvPr/>
        </p:nvSpPr>
        <p:spPr>
          <a:xfrm rot="5400000">
            <a:off x="1821601" y="3358988"/>
            <a:ext cx="2334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4"/>
          <p:cNvSpPr/>
          <p:nvPr/>
        </p:nvSpPr>
        <p:spPr>
          <a:xfrm rot="5400000">
            <a:off x="1821601" y="4334938"/>
            <a:ext cx="2334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4"/>
          <p:cNvSpPr txBox="1"/>
          <p:nvPr/>
        </p:nvSpPr>
        <p:spPr>
          <a:xfrm>
            <a:off x="578700" y="57925"/>
            <a:ext cx="8334600" cy="441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 Management - Check-in</a:t>
            </a:r>
            <a:endParaRPr/>
          </a:p>
        </p:txBody>
      </p:sp>
      <p:sp>
        <p:nvSpPr>
          <p:cNvPr id="595" name="Google Shape;595;p74"/>
          <p:cNvSpPr/>
          <p:nvPr/>
        </p:nvSpPr>
        <p:spPr>
          <a:xfrm rot="5400000">
            <a:off x="1821601" y="1660276"/>
            <a:ext cx="233400" cy="1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4"/>
          <p:cNvSpPr txBox="1"/>
          <p:nvPr/>
        </p:nvSpPr>
        <p:spPr>
          <a:xfrm>
            <a:off x="3297900" y="3656425"/>
            <a:ext cx="491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Poppins"/>
              <a:buNone/>
            </a:pPr>
            <a:r>
              <a:rPr b="1" i="0" lang="en-GB" sz="10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/>
          <p:nvPr/>
        </p:nvSpPr>
        <p:spPr>
          <a:xfrm>
            <a:off x="230850" y="155500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Poppins Light"/>
              <a:buNone/>
            </a:pPr>
            <a:r>
              <a:rPr b="0" i="0" lang="en-GB" sz="23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Teardown Plan </a:t>
            </a:r>
            <a:endParaRPr/>
          </a:p>
        </p:txBody>
      </p:sp>
      <p:sp>
        <p:nvSpPr>
          <p:cNvPr id="602" name="Google Shape;602;p75"/>
          <p:cNvSpPr txBox="1"/>
          <p:nvPr/>
        </p:nvSpPr>
        <p:spPr>
          <a:xfrm>
            <a:off x="376975" y="1112750"/>
            <a:ext cx="86541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●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Teardown schedule to begin from 10pm - 4am</a:t>
            </a:r>
            <a:endParaRPr/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○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9:45pm - Artwork and fabric demos are taken out of the entertainment area.</a:t>
            </a:r>
            <a:endParaRPr/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○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10:00pm - Food service ends.</a:t>
            </a:r>
            <a:endParaRPr/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○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10:15pm - Drink service ends.</a:t>
            </a:r>
            <a:endParaRPr/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○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10:30pm - Music stops, teardown begins.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●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20 additional staff to assist in a swift pull down of setup.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●"/>
            </a:pPr>
            <a:r>
              <a:rPr b="0" i="0" lang="en-GB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Reusable costumes and equipment to be left on site for Thursdays event.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6"/>
          <p:cNvSpPr txBox="1"/>
          <p:nvPr/>
        </p:nvSpPr>
        <p:spPr>
          <a:xfrm>
            <a:off x="1179750" y="2022125"/>
            <a:ext cx="67845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Poppins Light"/>
              <a:buNone/>
            </a:pPr>
            <a:r>
              <a:rPr b="0" i="0" lang="en-GB" sz="30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230850" y="247425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Updated - Planned agenda of activities (28/06/17) </a:t>
            </a:r>
            <a:endParaRPr/>
          </a:p>
        </p:txBody>
      </p:sp>
      <p:graphicFrame>
        <p:nvGraphicFramePr>
          <p:cNvPr id="137" name="Google Shape;137;p28"/>
          <p:cNvGraphicFramePr/>
          <p:nvPr/>
        </p:nvGraphicFramePr>
        <p:xfrm>
          <a:off x="268650" y="95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{24098736-20AB-49DF-A851-8DE3767B7644}</a:tableStyleId>
              </a:tblPr>
              <a:tblGrid>
                <a:gridCol w="1882650"/>
                <a:gridCol w="3777450"/>
                <a:gridCol w="28982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Poppins"/>
                        <a:buNone/>
                      </a:pPr>
                      <a:r>
                        <a:rPr b="1" lang="en-GB" sz="10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Agenda Segments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Poppins"/>
                        <a:buNone/>
                      </a:pPr>
                      <a:r>
                        <a:rPr b="1" lang="en-GB" sz="10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Planned activities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Poppins"/>
                        <a:buNone/>
                      </a:pPr>
                      <a:r>
                        <a:rPr b="1" lang="en-GB" sz="10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Objective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Welcome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Photo ops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Welcome drinks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Meet &amp; greet/networking opportunities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Visual Art Exhibition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Art and sculpture gallery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Traditional art making demonstrations (traditional fabrics, scarves, hair styles)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Exhibition of artwork by local artists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Nollywood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Scene from a stage play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Nollywood movie highlights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- 2 stories on the evolution of local film from Nollywood legends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Showcase the evolution of Nollywood, old and new through to YouTube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Fashion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A story of Nigerian fashion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- A display of Nigerian fashion old and new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Celebrate and showcase the fashion in Nigeria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Music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Musical band exploration of Nigerian music genres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Poppins Light"/>
                        <a:buNone/>
                      </a:pPr>
                      <a:r>
                        <a:rPr lang="en-GB" sz="10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Explore the evolution and propagation of Nigerian music worldwide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/>
        </p:nvSpPr>
        <p:spPr>
          <a:xfrm>
            <a:off x="368500" y="2354125"/>
            <a:ext cx="87756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None/>
            </a:pPr>
            <a:r>
              <a:rPr b="0" i="0" lang="en-GB" sz="1800" u="none" cap="none" strike="noStrike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tie into the theme of the event, and influence the picturesque ambience of the event</a:t>
            </a:r>
            <a:endParaRPr/>
          </a:p>
        </p:txBody>
      </p:sp>
      <p:sp>
        <p:nvSpPr>
          <p:cNvPr id="143" name="Google Shape;143;p29"/>
          <p:cNvSpPr txBox="1"/>
          <p:nvPr/>
        </p:nvSpPr>
        <p:spPr>
          <a:xfrm>
            <a:off x="324217" y="1612225"/>
            <a:ext cx="85419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Dress Code: Runway-Ready Traditional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30"/>
          <p:cNvGrpSpPr/>
          <p:nvPr/>
        </p:nvGrpSpPr>
        <p:grpSpPr>
          <a:xfrm>
            <a:off x="429069" y="841321"/>
            <a:ext cx="8403470" cy="4149669"/>
            <a:chOff x="124275" y="152400"/>
            <a:chExt cx="8922775" cy="4838700"/>
          </a:xfrm>
        </p:grpSpPr>
        <p:pic>
          <p:nvPicPr>
            <p:cNvPr descr="22ece9206cee19ae39888cd028a279f7.jpg" id="149" name="Google Shape;149;p30"/>
            <p:cNvPicPr preferRelativeResize="0"/>
            <p:nvPr/>
          </p:nvPicPr>
          <p:blipFill rotWithShape="1">
            <a:blip r:embed="rId3">
              <a:alphaModFix/>
            </a:blip>
            <a:srcRect b="0" l="54623" r="0" t="0"/>
            <a:stretch/>
          </p:blipFill>
          <p:spPr>
            <a:xfrm>
              <a:off x="4386825" y="152400"/>
              <a:ext cx="2235274" cy="483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soebiafrica.jpg" id="150" name="Google Shape;150;p30"/>
            <p:cNvPicPr preferRelativeResize="0"/>
            <p:nvPr/>
          </p:nvPicPr>
          <p:blipFill rotWithShape="1">
            <a:blip r:embed="rId4">
              <a:alphaModFix/>
            </a:blip>
            <a:srcRect b="0" l="22702" r="27457" t="0"/>
            <a:stretch/>
          </p:blipFill>
          <p:spPr>
            <a:xfrm>
              <a:off x="2365750" y="152400"/>
              <a:ext cx="1931200" cy="483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30"/>
            <p:cNvPicPr preferRelativeResize="0"/>
            <p:nvPr/>
          </p:nvPicPr>
          <p:blipFill rotWithShape="1">
            <a:blip r:embed="rId5">
              <a:alphaModFix/>
            </a:blip>
            <a:srcRect b="2170" l="8800" r="20458" t="0"/>
            <a:stretch/>
          </p:blipFill>
          <p:spPr>
            <a:xfrm>
              <a:off x="6711975" y="152400"/>
              <a:ext cx="2335075" cy="4838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30"/>
            <p:cNvPicPr preferRelativeResize="0"/>
            <p:nvPr/>
          </p:nvPicPr>
          <p:blipFill rotWithShape="1">
            <a:blip r:embed="rId6">
              <a:alphaModFix/>
            </a:blip>
            <a:srcRect b="0" l="24898" r="8456" t="0"/>
            <a:stretch/>
          </p:blipFill>
          <p:spPr>
            <a:xfrm>
              <a:off x="124275" y="152400"/>
              <a:ext cx="2151599" cy="483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30"/>
          <p:cNvSpPr txBox="1"/>
          <p:nvPr/>
        </p:nvSpPr>
        <p:spPr>
          <a:xfrm>
            <a:off x="353725" y="191200"/>
            <a:ext cx="840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400"/>
              <a:buFont typeface="Poppins Light"/>
              <a:buNone/>
            </a:pPr>
            <a:r>
              <a:rPr b="0" i="0" lang="en-GB" sz="1400" u="none" cap="none" strike="noStrike">
                <a:solidFill>
                  <a:srgbClr val="606060"/>
                </a:solidFill>
                <a:latin typeface="Poppins Light"/>
                <a:ea typeface="Poppins Light"/>
                <a:cs typeface="Poppins Light"/>
                <a:sym typeface="Poppins Light"/>
              </a:rPr>
              <a:t>Guests will be invited to wear traditional and modern Nigerian attire to further celebrate the diversity of Nigerian fashion and personal style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313575" y="2279100"/>
            <a:ext cx="8682300" cy="5853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 Light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Big Idea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